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3"/>
  </p:notesMasterIdLst>
  <p:sldIdLst>
    <p:sldId id="256" r:id="rId3"/>
    <p:sldId id="257" r:id="rId4"/>
    <p:sldId id="259" r:id="rId5"/>
    <p:sldId id="260" r:id="rId6"/>
    <p:sldId id="261" r:id="rId7"/>
    <p:sldId id="262" r:id="rId8"/>
    <p:sldId id="289" r:id="rId9"/>
    <p:sldId id="258" r:id="rId10"/>
    <p:sldId id="263" r:id="rId11"/>
    <p:sldId id="290" r:id="rId12"/>
    <p:sldId id="291" r:id="rId13"/>
    <p:sldId id="294" r:id="rId14"/>
    <p:sldId id="292" r:id="rId15"/>
    <p:sldId id="264" r:id="rId16"/>
    <p:sldId id="293" r:id="rId17"/>
    <p:sldId id="268" r:id="rId18"/>
    <p:sldId id="269" r:id="rId19"/>
    <p:sldId id="270" r:id="rId20"/>
    <p:sldId id="271" r:id="rId21"/>
    <p:sldId id="295" r:id="rId22"/>
    <p:sldId id="296" r:id="rId23"/>
    <p:sldId id="272" r:id="rId24"/>
    <p:sldId id="273" r:id="rId25"/>
    <p:sldId id="274" r:id="rId26"/>
    <p:sldId id="275" r:id="rId27"/>
    <p:sldId id="276" r:id="rId28"/>
    <p:sldId id="277" r:id="rId29"/>
    <p:sldId id="278" r:id="rId30"/>
    <p:sldId id="279" r:id="rId31"/>
    <p:sldId id="280" r:id="rId32"/>
    <p:sldId id="281" r:id="rId33"/>
    <p:sldId id="297" r:id="rId34"/>
    <p:sldId id="282" r:id="rId35"/>
    <p:sldId id="283" r:id="rId36"/>
    <p:sldId id="284" r:id="rId37"/>
    <p:sldId id="285" r:id="rId38"/>
    <p:sldId id="286" r:id="rId39"/>
    <p:sldId id="287" r:id="rId40"/>
    <p:sldId id="288" r:id="rId41"/>
    <p:sldId id="29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7"/>
    <p:restoredTop sz="94643"/>
  </p:normalViewPr>
  <p:slideViewPr>
    <p:cSldViewPr snapToGrid="0" snapToObjects="1">
      <p:cViewPr>
        <p:scale>
          <a:sx n="95" d="100"/>
          <a:sy n="95" d="100"/>
        </p:scale>
        <p:origin x="456"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B6DDE-D128-1247-B8BA-74CDF298750D}" type="datetimeFigureOut">
              <a:rPr lang="en-US" smtClean="0"/>
              <a:t>11/7/17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6EF1C-ECEB-884E-A5FE-991C16D99B8A}" type="slidenum">
              <a:rPr lang="en-US" smtClean="0"/>
              <a:t>‹#›</a:t>
            </a:fld>
            <a:endParaRPr lang="en-US"/>
          </a:p>
        </p:txBody>
      </p:sp>
    </p:spTree>
    <p:extLst>
      <p:ext uri="{BB962C8B-B14F-4D97-AF65-F5344CB8AC3E}">
        <p14:creationId xmlns:p14="http://schemas.microsoft.com/office/powerpoint/2010/main" val="925115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then continues this process across the rest of the fleet.</a:t>
            </a:r>
            <a:endParaRPr lang="en-US" dirty="0"/>
          </a:p>
          <a:p>
            <a:endParaRPr lang="en-US" dirty="0" smtClean="0"/>
          </a:p>
        </p:txBody>
      </p:sp>
      <p:sp>
        <p:nvSpPr>
          <p:cNvPr id="4" name="Slide Number Placeholder 3"/>
          <p:cNvSpPr>
            <a:spLocks noGrp="1"/>
          </p:cNvSpPr>
          <p:nvPr>
            <p:ph type="sldNum" sz="quarter" idx="10"/>
          </p:nvPr>
        </p:nvSpPr>
        <p:spPr/>
        <p:txBody>
          <a:bodyPr/>
          <a:lstStyle/>
          <a:p>
            <a:fld id="{66F73B6F-6C74-6846-B3E2-267958B98325}" type="slidenum">
              <a:rPr lang="en-US" smtClean="0"/>
              <a:pPr/>
              <a:t>10</a:t>
            </a:fld>
            <a:endParaRPr lang="en-US" dirty="0"/>
          </a:p>
        </p:txBody>
      </p:sp>
    </p:spTree>
    <p:extLst>
      <p:ext uri="{BB962C8B-B14F-4D97-AF65-F5344CB8AC3E}">
        <p14:creationId xmlns:p14="http://schemas.microsoft.com/office/powerpoint/2010/main" val="1010088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style>
          <a:lnRef idx="2">
            <a:schemeClr val="accent1">
              <a:shade val="50000"/>
            </a:schemeClr>
          </a:lnRef>
          <a:fillRef idx="1">
            <a:schemeClr val="accent1"/>
          </a:fillRef>
          <a:effectRef idx="0">
            <a:schemeClr val="accent1"/>
          </a:effectRef>
          <a:fontRef idx="none"/>
        </p:style>
        <p:txBody>
          <a:bodyPr anchor="ctr"/>
          <a:lstStyle>
            <a:lvl1pPr algn="ctr">
              <a:defRPr sz="60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526882"/>
            <a:ext cx="9144000" cy="1655762"/>
          </a:xfrm>
        </p:spPr>
        <p:style>
          <a:lnRef idx="2">
            <a:schemeClr val="dk1"/>
          </a:lnRef>
          <a:fillRef idx="1">
            <a:schemeClr val="lt1"/>
          </a:fillRef>
          <a:effectRef idx="0">
            <a:schemeClr val="dk1"/>
          </a:effectRef>
          <a:fontRef idx="none"/>
        </p:style>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A63ACE-6FC9-CE4E-8762-DED14C629FA1}"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71706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63902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56472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2"/>
          <p:cNvSpPr>
            <a:spLocks noChangeArrowheads="1"/>
          </p:cNvSpPr>
          <p:nvPr userDrawn="1"/>
        </p:nvSpPr>
        <p:spPr bwMode="auto">
          <a:xfrm>
            <a:off x="609601" y="457201"/>
            <a:ext cx="11029951" cy="5986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1800">
              <a:solidFill>
                <a:srgbClr val="000000"/>
              </a:solidFill>
            </a:endParaRPr>
          </a:p>
        </p:txBody>
      </p:sp>
      <p:pic>
        <p:nvPicPr>
          <p:cNvPr id="5" name="Picture 9" descr="stanfor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85367" y="5257800"/>
            <a:ext cx="819151"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 name="Rectangle 2"/>
          <p:cNvSpPr>
            <a:spLocks noGrp="1" noChangeArrowheads="1"/>
          </p:cNvSpPr>
          <p:nvPr>
            <p:ph type="ctrTitle"/>
          </p:nvPr>
        </p:nvSpPr>
        <p:spPr>
          <a:xfrm>
            <a:off x="914400" y="1371601"/>
            <a:ext cx="10363200" cy="1698625"/>
          </a:xfrm>
        </p:spPr>
        <p:txBody>
          <a:bodyPr/>
          <a:lstStyle>
            <a:lvl1pPr>
              <a:defRPr sz="3600">
                <a:solidFill>
                  <a:schemeClr val="tx2"/>
                </a:solidFill>
              </a:defRPr>
            </a:lvl1pPr>
          </a:lstStyle>
          <a:p>
            <a:pPr lvl="0"/>
            <a:r>
              <a:rPr lang="en-US" noProof="0" dirty="0" smtClean="0"/>
              <a:t>Click to edit Master title style</a:t>
            </a:r>
          </a:p>
        </p:txBody>
      </p:sp>
      <p:sp>
        <p:nvSpPr>
          <p:cNvPr id="8195" name="Rectangle 3"/>
          <p:cNvSpPr>
            <a:spLocks noGrp="1" noChangeArrowheads="1"/>
          </p:cNvSpPr>
          <p:nvPr>
            <p:ph type="subTitle" idx="1"/>
          </p:nvPr>
        </p:nvSpPr>
        <p:spPr>
          <a:xfrm>
            <a:off x="1828800" y="3810000"/>
            <a:ext cx="8534400" cy="1219200"/>
          </a:xfrm>
        </p:spPr>
        <p:txBody>
          <a:bodyPr/>
          <a:lstStyle>
            <a:lvl1pPr marL="0" indent="0" algn="ctr">
              <a:spcBef>
                <a:spcPct val="0"/>
              </a:spcBef>
              <a:buFont typeface="Arial" charset="0"/>
              <a:buNone/>
              <a:defRPr/>
            </a:lvl1pPr>
          </a:lstStyle>
          <a:p>
            <a:pPr lvl="0"/>
            <a:r>
              <a:rPr lang="en-US" noProof="0" smtClean="0"/>
              <a:t>Click to edit Master subtitle style</a:t>
            </a: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200"/>
              </a:spcBef>
              <a:buClr>
                <a:schemeClr val="tx2"/>
              </a:buClr>
              <a:defRPr/>
            </a:lvl1pPr>
            <a:lvl2pPr>
              <a:spcBef>
                <a:spcPts val="600"/>
              </a:spcBef>
              <a:buClr>
                <a:schemeClr val="tx2"/>
              </a:buClr>
              <a:defRPr/>
            </a:lvl2pPr>
            <a:lvl3pPr>
              <a:spcBef>
                <a:spcPts val="400"/>
              </a:spcBef>
              <a:buClr>
                <a:schemeClr val="tx2"/>
              </a:buClr>
              <a:defRPr/>
            </a:lvl3pPr>
            <a:lvl4pPr>
              <a:spcBef>
                <a:spcPts val="300"/>
              </a:spcBef>
              <a:buClr>
                <a:schemeClr val="tx2"/>
              </a:buClr>
              <a:defRPr/>
            </a:lvl4pPr>
            <a:lvl5pPr>
              <a:spcBef>
                <a:spcPts val="300"/>
              </a:spcBef>
              <a:buClr>
                <a:schemeClr val="tx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userDrawn="1"/>
        </p:nvCxnSpPr>
        <p:spPr bwMode="auto">
          <a:xfrm>
            <a:off x="609600" y="914400"/>
            <a:ext cx="10972800" cy="0"/>
          </a:xfrm>
          <a:prstGeom prst="line">
            <a:avLst/>
          </a:prstGeom>
          <a:solidFill>
            <a:schemeClr val="accent1"/>
          </a:solidFill>
          <a:ln w="508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Date Placeholder 8"/>
          <p:cNvSpPr>
            <a:spLocks noGrp="1"/>
          </p:cNvSpPr>
          <p:nvPr>
            <p:ph type="dt" sz="half" idx="10"/>
          </p:nvPr>
        </p:nvSpPr>
        <p:spPr/>
        <p:txBody>
          <a:bodyPr/>
          <a:lstStyle/>
          <a:p>
            <a:pPr>
              <a:defRPr/>
            </a:pPr>
            <a:r>
              <a:rPr lang="en-US">
                <a:solidFill>
                  <a:srgbClr val="7F7F7F"/>
                </a:solidFill>
              </a:rPr>
              <a:t>March 3, 2013</a:t>
            </a:r>
            <a:endParaRPr lang="en-US" dirty="0">
              <a:solidFill>
                <a:srgbClr val="7F7F7F"/>
              </a:solidFill>
            </a:endParaRPr>
          </a:p>
        </p:txBody>
      </p:sp>
      <p:sp>
        <p:nvSpPr>
          <p:cNvPr id="10" name="Footer Placeholder 9"/>
          <p:cNvSpPr>
            <a:spLocks noGrp="1"/>
          </p:cNvSpPr>
          <p:nvPr>
            <p:ph type="ftr" sz="quarter" idx="11"/>
          </p:nvPr>
        </p:nvSpPr>
        <p:spPr/>
        <p:txBody>
          <a:bodyPr/>
          <a:lstStyle/>
          <a:p>
            <a:pPr>
              <a:defRPr/>
            </a:pPr>
            <a:r>
              <a:rPr lang="en-US">
                <a:solidFill>
                  <a:srgbClr val="7F7F7F"/>
                </a:solidFill>
              </a:rPr>
              <a:t>Raft Consensus Algorithm</a:t>
            </a:r>
            <a:endParaRPr lang="en-US">
              <a:solidFill>
                <a:srgbClr val="7F7F7F"/>
              </a:solidFill>
            </a:endParaRPr>
          </a:p>
        </p:txBody>
      </p:sp>
      <p:sp>
        <p:nvSpPr>
          <p:cNvPr id="11" name="Slide Number Placeholder 10"/>
          <p:cNvSpPr>
            <a:spLocks noGrp="1"/>
          </p:cNvSpPr>
          <p:nvPr>
            <p:ph type="sldNum" sz="quarter" idx="12"/>
          </p:nvPr>
        </p:nvSpPr>
        <p:spPr/>
        <p:txBody>
          <a:bodyPr/>
          <a:lstStyle/>
          <a:p>
            <a:pPr>
              <a:defRPr/>
            </a:pPr>
            <a:r>
              <a:rPr lang="en-US">
                <a:solidFill>
                  <a:srgbClr val="7F7F7F"/>
                </a:solidFill>
              </a:rPr>
              <a:t>Slide </a:t>
            </a:r>
            <a:fld id="{E2162002-2512-45FD-82AF-2FE8F2E91859}" type="slidenum">
              <a:rPr lang="en-US">
                <a:solidFill>
                  <a:srgbClr val="7F7F7F"/>
                </a:solidFill>
              </a:rPr>
              <a:pPr>
                <a:defRPr/>
              </a:pPr>
              <a:t>‹#›</a:t>
            </a:fld>
            <a:endParaRPr lang="en-US">
              <a:solidFill>
                <a:srgbClr val="7F7F7F"/>
              </a:solidFill>
            </a:endParaRPr>
          </a:p>
        </p:txBody>
      </p:sp>
      <p:sp>
        <p:nvSpPr>
          <p:cNvPr id="12" name="Title 1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r>
              <a:rPr lang="en-US">
                <a:solidFill>
                  <a:srgbClr val="7F7F7F"/>
                </a:solidFill>
              </a:rPr>
              <a:t>March 3, 2013</a:t>
            </a:r>
            <a:endParaRPr lang="en-US">
              <a:solidFill>
                <a:srgbClr val="7F7F7F"/>
              </a:solidFill>
            </a:endParaRPr>
          </a:p>
        </p:txBody>
      </p:sp>
      <p:sp>
        <p:nvSpPr>
          <p:cNvPr id="4" name="Footer Placeholder 3"/>
          <p:cNvSpPr>
            <a:spLocks noGrp="1"/>
          </p:cNvSpPr>
          <p:nvPr>
            <p:ph type="ftr" sz="quarter" idx="11"/>
          </p:nvPr>
        </p:nvSpPr>
        <p:spPr/>
        <p:txBody>
          <a:bodyPr/>
          <a:lstStyle/>
          <a:p>
            <a:pPr>
              <a:defRPr/>
            </a:pPr>
            <a:r>
              <a:rPr lang="en-US">
                <a:solidFill>
                  <a:srgbClr val="7F7F7F"/>
                </a:solidFill>
              </a:rPr>
              <a:t>Raft Consensus Algorithm</a:t>
            </a:r>
            <a:endParaRPr lang="en-US">
              <a:solidFill>
                <a:srgbClr val="7F7F7F"/>
              </a:solidFill>
            </a:endParaRPr>
          </a:p>
        </p:txBody>
      </p:sp>
      <p:sp>
        <p:nvSpPr>
          <p:cNvPr id="5" name="Slide Number Placeholder 4"/>
          <p:cNvSpPr>
            <a:spLocks noGrp="1"/>
          </p:cNvSpPr>
          <p:nvPr>
            <p:ph type="sldNum" sz="quarter" idx="12"/>
          </p:nvPr>
        </p:nvSpPr>
        <p:spPr/>
        <p:txBody>
          <a:bodyPr/>
          <a:lstStyle/>
          <a:p>
            <a:pPr>
              <a:defRPr/>
            </a:pPr>
            <a:r>
              <a:rPr lang="en-US">
                <a:solidFill>
                  <a:srgbClr val="7F7F7F"/>
                </a:solidFill>
              </a:rPr>
              <a:t>Slide </a:t>
            </a:r>
            <a:fld id="{E2162002-2512-45FD-82AF-2FE8F2E91859}"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ECBA6D86-DBBA-4E58-B0C7-18EC35491596}"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219201"/>
            <a:ext cx="5384800" cy="4906963"/>
          </a:xfrm>
        </p:spPr>
        <p:txBody>
          <a:bodyPr/>
          <a:lstStyle>
            <a:lvl1pPr>
              <a:buClr>
                <a:schemeClr val="tx2"/>
              </a:buClr>
              <a:defRPr sz="2200"/>
            </a:lvl1pPr>
            <a:lvl2pPr>
              <a:buClr>
                <a:schemeClr val="tx2"/>
              </a:buClr>
              <a:defRPr sz="2000"/>
            </a:lvl2pPr>
            <a:lvl3pPr>
              <a:buClr>
                <a:schemeClr val="tx2"/>
              </a:buClr>
              <a:defRPr sz="1800"/>
            </a:lvl3pPr>
            <a:lvl4pPr>
              <a:buClr>
                <a:schemeClr val="tx2"/>
              </a:buClr>
              <a:defRPr sz="1600"/>
            </a:lvl4pPr>
            <a:lvl5pPr>
              <a:buClr>
                <a:schemeClr val="tx2"/>
              </a:buCl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219201"/>
            <a:ext cx="5384800" cy="4906963"/>
          </a:xfrm>
        </p:spPr>
        <p:txBody>
          <a:bodyPr/>
          <a:lstStyle>
            <a:lvl1pPr>
              <a:buClr>
                <a:schemeClr val="tx2"/>
              </a:buClr>
              <a:defRPr sz="2200"/>
            </a:lvl1pPr>
            <a:lvl2pPr>
              <a:buClr>
                <a:schemeClr val="tx2"/>
              </a:buClr>
              <a:defRPr sz="2000"/>
            </a:lvl2pPr>
            <a:lvl3pPr>
              <a:buClr>
                <a:schemeClr val="tx2"/>
              </a:buClr>
              <a:defRPr sz="1800"/>
            </a:lvl3pPr>
            <a:lvl4pPr>
              <a:buClr>
                <a:schemeClr val="tx2"/>
              </a:buClr>
              <a:defRPr sz="1600"/>
            </a:lvl4pPr>
            <a:lvl5pPr>
              <a:buClr>
                <a:schemeClr val="tx2"/>
              </a:buCl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1659D765-7126-4B95-ADF3-403BFECAA360}" type="slidenum">
              <a:rPr lang="en-US">
                <a:solidFill>
                  <a:srgbClr val="7F7F7F"/>
                </a:solidFill>
              </a:rPr>
              <a:pPr>
                <a:defRPr/>
              </a:pPr>
              <a:t>‹#›</a:t>
            </a:fld>
            <a:endParaRPr lang="en-US">
              <a:solidFill>
                <a:srgbClr val="7F7F7F"/>
              </a:solidFill>
            </a:endParaRPr>
          </a:p>
        </p:txBody>
      </p:sp>
      <p:cxnSp>
        <p:nvCxnSpPr>
          <p:cNvPr id="9" name="Straight Connector 8"/>
          <p:cNvCxnSpPr/>
          <p:nvPr userDrawn="1"/>
        </p:nvCxnSpPr>
        <p:spPr>
          <a:xfrm>
            <a:off x="609600" y="914400"/>
            <a:ext cx="10972800" cy="0"/>
          </a:xfrm>
          <a:prstGeom prst="line">
            <a:avLst/>
          </a:prstGeom>
          <a:ln w="50800" cap="flat">
            <a:solidFill>
              <a:schemeClr val="tx2"/>
            </a:solidFill>
          </a:ln>
          <a:effectLst/>
        </p:spPr>
        <p:style>
          <a:lnRef idx="2">
            <a:schemeClr val="dk1"/>
          </a:lnRef>
          <a:fillRef idx="0">
            <a:schemeClr val="dk1"/>
          </a:fillRef>
          <a:effectRef idx="1">
            <a:schemeClr val="dk1"/>
          </a:effectRef>
          <a:fontRef idx="minor">
            <a:schemeClr val="tx1"/>
          </a:fontRef>
        </p:style>
      </p:cxn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9F191DFC-BCA0-443D-B994-97C841DC0450}"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FB45DFE7-D7AD-4ECD-A9C8-CA1FF5BAF737}"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E4FA54A8-AC05-4E51-97BF-0AE6FFDEEBEA}"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2226047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8E048402-9490-480C-B493-607B1E845ABA}"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EBF7A2FB-5E63-4F6B-AD89-DAD0D43D40D8}"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3D21A300-A8DA-4985-B9D1-8777291959AF}"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04801"/>
            <a:ext cx="2743200" cy="58213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304801"/>
            <a:ext cx="8026400" cy="58213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solidFill>
                  <a:srgbClr val="7F7F7F"/>
                </a:solidFill>
              </a:rPr>
              <a:t>March 3, 2013</a:t>
            </a:r>
            <a:endParaRPr lang="en-US">
              <a:solidFill>
                <a:srgbClr val="7F7F7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solidFill>
                  <a:srgbClr val="7F7F7F"/>
                </a:solidFill>
              </a:rPr>
              <a:t>Raft Consensus Algorithm</a:t>
            </a:r>
            <a:endParaRPr lang="en-US">
              <a:solidFill>
                <a:srgbClr val="7F7F7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r>
              <a:rPr lang="en-US">
                <a:solidFill>
                  <a:srgbClr val="7F7F7F"/>
                </a:solidFill>
              </a:rPr>
              <a:t>Slide </a:t>
            </a:r>
            <a:fld id="{569EA510-711E-4808-BDFF-EEB70A6ECC87}" type="slidenum">
              <a:rPr lang="en-US">
                <a:solidFill>
                  <a:srgbClr val="7F7F7F"/>
                </a:solidFill>
              </a:rPr>
              <a:pPr>
                <a:defRPr/>
              </a:pPr>
              <a:t>‹#›</a:t>
            </a:fld>
            <a:endParaRPr lang="en-US">
              <a:solidFill>
                <a:srgbClr val="7F7F7F"/>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A63ACE-6FC9-CE4E-8762-DED14C629FA1}"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195019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A63ACE-6FC9-CE4E-8762-DED14C629FA1}" type="datetimeFigureOut">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430224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A63ACE-6FC9-CE4E-8762-DED14C629FA1}" type="datetimeFigureOut">
              <a:rPr lang="en-US" smtClean="0"/>
              <a:t>11/6/17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997920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A63ACE-6FC9-CE4E-8762-DED14C629FA1}" type="datetimeFigureOut">
              <a:rPr lang="en-US" smtClean="0"/>
              <a:t>11/6/17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205921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A63ACE-6FC9-CE4E-8762-DED14C629FA1}" type="datetimeFigureOut">
              <a:rPr lang="en-US" smtClean="0"/>
              <a:t>11/6/17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332041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A63ACE-6FC9-CE4E-8762-DED14C629FA1}" type="datetimeFigureOut">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4352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A63ACE-6FC9-CE4E-8762-DED14C629FA1}" type="datetimeFigureOut">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5121309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style>
          <a:lnRef idx="2">
            <a:schemeClr val="accent1">
              <a:shade val="50000"/>
            </a:schemeClr>
          </a:lnRef>
          <a:fillRef idx="1">
            <a:schemeClr val="accent1"/>
          </a:fillRef>
          <a:effectRef idx="0">
            <a:schemeClr val="accent1"/>
          </a:effectRef>
          <a:fontRef idx="none"/>
        </p:style>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700365"/>
            <a:ext cx="10515600" cy="4351338"/>
          </a:xfrm>
          <a:prstGeom prst="rect">
            <a:avLst/>
          </a:prstGeom>
        </p:spPr>
        <p:style>
          <a:lnRef idx="2">
            <a:schemeClr val="dk1"/>
          </a:lnRef>
          <a:fillRef idx="1">
            <a:schemeClr val="lt1"/>
          </a:fillRef>
          <a:effectRef idx="0">
            <a:schemeClr val="dk1"/>
          </a:effectRef>
          <a:fontRef idx="none"/>
        </p:style>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63ACE-6FC9-CE4E-8762-DED14C629FA1}" type="datetimeFigureOut">
              <a:rPr lang="en-US" smtClean="0"/>
              <a:t>11/6/17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E7D63B-6F8F-8B4B-98D1-9F15758F4FB2}" type="slidenum">
              <a:rPr lang="en-US" smtClean="0"/>
              <a:t>‹#›</a:t>
            </a:fld>
            <a:endParaRPr lang="en-US"/>
          </a:p>
        </p:txBody>
      </p:sp>
    </p:spTree>
    <p:extLst>
      <p:ext uri="{BB962C8B-B14F-4D97-AF65-F5344CB8AC3E}">
        <p14:creationId xmlns:p14="http://schemas.microsoft.com/office/powerpoint/2010/main" val="1090863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304800"/>
            <a:ext cx="10972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09600" y="1219201"/>
            <a:ext cx="10972800" cy="490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609600" y="6324601"/>
            <a:ext cx="284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000" smtClean="0">
                <a:solidFill>
                  <a:schemeClr val="bg2"/>
                </a:solidFill>
              </a:defRPr>
            </a:lvl1pPr>
          </a:lstStyle>
          <a:p>
            <a:pPr fontAlgn="base">
              <a:spcBef>
                <a:spcPct val="0"/>
              </a:spcBef>
              <a:spcAft>
                <a:spcPct val="0"/>
              </a:spcAft>
              <a:defRPr/>
            </a:pPr>
            <a:r>
              <a:rPr lang="en-US">
                <a:solidFill>
                  <a:srgbClr val="7F7F7F"/>
                </a:solidFill>
              </a:rPr>
              <a:t>March 3, 2013</a:t>
            </a:r>
            <a:endParaRPr lang="en-US">
              <a:solidFill>
                <a:srgbClr val="7F7F7F"/>
              </a:solidFill>
            </a:endParaRPr>
          </a:p>
        </p:txBody>
      </p:sp>
      <p:sp>
        <p:nvSpPr>
          <p:cNvPr id="1029" name="Rectangle 5"/>
          <p:cNvSpPr>
            <a:spLocks noGrp="1" noChangeArrowheads="1"/>
          </p:cNvSpPr>
          <p:nvPr>
            <p:ph type="ftr" sz="quarter" idx="3"/>
          </p:nvPr>
        </p:nvSpPr>
        <p:spPr bwMode="auto">
          <a:xfrm>
            <a:off x="3860800" y="6324601"/>
            <a:ext cx="457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smtClean="0">
                <a:solidFill>
                  <a:schemeClr val="bg2"/>
                </a:solidFill>
              </a:defRPr>
            </a:lvl1pPr>
          </a:lstStyle>
          <a:p>
            <a:pPr algn="ctr" fontAlgn="base">
              <a:spcBef>
                <a:spcPct val="0"/>
              </a:spcBef>
              <a:spcAft>
                <a:spcPct val="0"/>
              </a:spcAft>
              <a:defRPr/>
            </a:pPr>
            <a:r>
              <a:rPr lang="en-US">
                <a:solidFill>
                  <a:srgbClr val="7F7F7F"/>
                </a:solidFill>
              </a:rPr>
              <a:t>Raft Consensus Algorithm</a:t>
            </a:r>
            <a:endParaRPr lang="en-US">
              <a:solidFill>
                <a:srgbClr val="7F7F7F"/>
              </a:solidFill>
            </a:endParaRPr>
          </a:p>
        </p:txBody>
      </p:sp>
      <p:sp>
        <p:nvSpPr>
          <p:cNvPr id="1030" name="Rectangle 6"/>
          <p:cNvSpPr>
            <a:spLocks noGrp="1" noChangeArrowheads="1"/>
          </p:cNvSpPr>
          <p:nvPr>
            <p:ph type="sldNum" sz="quarter" idx="4"/>
          </p:nvPr>
        </p:nvSpPr>
        <p:spPr bwMode="auto">
          <a:xfrm>
            <a:off x="8737600" y="6324601"/>
            <a:ext cx="284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smtClean="0">
                <a:solidFill>
                  <a:schemeClr val="bg2"/>
                </a:solidFill>
              </a:defRPr>
            </a:lvl1pPr>
          </a:lstStyle>
          <a:p>
            <a:pPr fontAlgn="base">
              <a:spcBef>
                <a:spcPct val="0"/>
              </a:spcBef>
              <a:spcAft>
                <a:spcPct val="0"/>
              </a:spcAft>
              <a:defRPr/>
            </a:pPr>
            <a:r>
              <a:rPr lang="en-US">
                <a:solidFill>
                  <a:srgbClr val="7F7F7F"/>
                </a:solidFill>
              </a:rPr>
              <a:t>Slide </a:t>
            </a:r>
            <a:fld id="{E2162002-2512-45FD-82AF-2FE8F2E91859}" type="slidenum">
              <a:rPr lang="en-US">
                <a:solidFill>
                  <a:srgbClr val="7F7F7F"/>
                </a:solidFill>
              </a:rPr>
              <a:pPr fontAlgn="base">
                <a:spcBef>
                  <a:spcPct val="0"/>
                </a:spcBef>
                <a:spcAft>
                  <a:spcPct val="0"/>
                </a:spcAft>
                <a:defRPr/>
              </a:pPr>
              <a:t>‹#›</a:t>
            </a:fld>
            <a:endParaRPr lang="en-US">
              <a:solidFill>
                <a:srgbClr val="7F7F7F"/>
              </a:solidFill>
            </a:endParaRPr>
          </a:p>
        </p:txBody>
      </p:sp>
    </p:spTree>
    <p:extLst>
      <p:ext uri="{BB962C8B-B14F-4D97-AF65-F5344CB8AC3E}">
        <p14:creationId xmlns:p14="http://schemas.microsoft.com/office/powerpoint/2010/main" val="75046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p:txStyles>
    <p:titleStyle>
      <a:lvl1pPr algn="ctr" rtl="0" eaLnBrk="0" fontAlgn="base" hangingPunct="0">
        <a:spcBef>
          <a:spcPct val="0"/>
        </a:spcBef>
        <a:spcAft>
          <a:spcPct val="0"/>
        </a:spcAft>
        <a:defRPr sz="3200" b="1">
          <a:solidFill>
            <a:srgbClr val="0050A0"/>
          </a:solidFill>
          <a:latin typeface="+mj-lt"/>
          <a:ea typeface="+mj-ea"/>
          <a:cs typeface="+mj-cs"/>
        </a:defRPr>
      </a:lvl1pPr>
      <a:lvl2pPr algn="ctr" rtl="0" eaLnBrk="0" fontAlgn="base" hangingPunct="0">
        <a:spcBef>
          <a:spcPct val="0"/>
        </a:spcBef>
        <a:spcAft>
          <a:spcPct val="0"/>
        </a:spcAft>
        <a:defRPr sz="3200" b="1">
          <a:solidFill>
            <a:srgbClr val="0050A0"/>
          </a:solidFill>
          <a:latin typeface="Verdana" pitchFamily="34" charset="0"/>
        </a:defRPr>
      </a:lvl2pPr>
      <a:lvl3pPr algn="ctr" rtl="0" eaLnBrk="0" fontAlgn="base" hangingPunct="0">
        <a:spcBef>
          <a:spcPct val="0"/>
        </a:spcBef>
        <a:spcAft>
          <a:spcPct val="0"/>
        </a:spcAft>
        <a:defRPr sz="3200" b="1">
          <a:solidFill>
            <a:srgbClr val="0050A0"/>
          </a:solidFill>
          <a:latin typeface="Verdana" pitchFamily="34" charset="0"/>
        </a:defRPr>
      </a:lvl3pPr>
      <a:lvl4pPr algn="ctr" rtl="0" eaLnBrk="0" fontAlgn="base" hangingPunct="0">
        <a:spcBef>
          <a:spcPct val="0"/>
        </a:spcBef>
        <a:spcAft>
          <a:spcPct val="0"/>
        </a:spcAft>
        <a:defRPr sz="3200" b="1">
          <a:solidFill>
            <a:srgbClr val="0050A0"/>
          </a:solidFill>
          <a:latin typeface="Verdana" pitchFamily="34" charset="0"/>
        </a:defRPr>
      </a:lvl4pPr>
      <a:lvl5pPr algn="ctr" rtl="0" eaLnBrk="0" fontAlgn="base" hangingPunct="0">
        <a:spcBef>
          <a:spcPct val="0"/>
        </a:spcBef>
        <a:spcAft>
          <a:spcPct val="0"/>
        </a:spcAft>
        <a:defRPr sz="3200" b="1">
          <a:solidFill>
            <a:srgbClr val="0050A0"/>
          </a:solidFill>
          <a:latin typeface="Verdana" pitchFamily="34" charset="0"/>
        </a:defRPr>
      </a:lvl5pPr>
      <a:lvl6pPr marL="457200" algn="ctr" rtl="0" fontAlgn="base">
        <a:spcBef>
          <a:spcPct val="0"/>
        </a:spcBef>
        <a:spcAft>
          <a:spcPct val="0"/>
        </a:spcAft>
        <a:defRPr sz="3200" b="1">
          <a:solidFill>
            <a:srgbClr val="0050A0"/>
          </a:solidFill>
          <a:latin typeface="Verdana" pitchFamily="34" charset="0"/>
        </a:defRPr>
      </a:lvl6pPr>
      <a:lvl7pPr marL="914400" algn="ctr" rtl="0" fontAlgn="base">
        <a:spcBef>
          <a:spcPct val="0"/>
        </a:spcBef>
        <a:spcAft>
          <a:spcPct val="0"/>
        </a:spcAft>
        <a:defRPr sz="3200" b="1">
          <a:solidFill>
            <a:srgbClr val="0050A0"/>
          </a:solidFill>
          <a:latin typeface="Verdana" pitchFamily="34" charset="0"/>
        </a:defRPr>
      </a:lvl7pPr>
      <a:lvl8pPr marL="1371600" algn="ctr" rtl="0" fontAlgn="base">
        <a:spcBef>
          <a:spcPct val="0"/>
        </a:spcBef>
        <a:spcAft>
          <a:spcPct val="0"/>
        </a:spcAft>
        <a:defRPr sz="3200" b="1">
          <a:solidFill>
            <a:srgbClr val="0050A0"/>
          </a:solidFill>
          <a:latin typeface="Verdana" pitchFamily="34" charset="0"/>
        </a:defRPr>
      </a:lvl8pPr>
      <a:lvl9pPr marL="1828800" algn="ctr" rtl="0" fontAlgn="base">
        <a:spcBef>
          <a:spcPct val="0"/>
        </a:spcBef>
        <a:spcAft>
          <a:spcPct val="0"/>
        </a:spcAft>
        <a:defRPr sz="3200" b="1">
          <a:solidFill>
            <a:srgbClr val="0050A0"/>
          </a:solidFill>
          <a:latin typeface="Verdana" pitchFamily="34" charset="0"/>
        </a:defRPr>
      </a:lvl9pPr>
    </p:titleStyle>
    <p:bodyStyle>
      <a:lvl1pPr marL="342900" indent="-342900" algn="l" rtl="0" eaLnBrk="0" fontAlgn="base" hangingPunct="0">
        <a:spcBef>
          <a:spcPct val="50000"/>
        </a:spcBef>
        <a:spcAft>
          <a:spcPct val="0"/>
        </a:spcAft>
        <a:buClr>
          <a:schemeClr val="tx2"/>
        </a:buClr>
        <a:buSzPct val="90000"/>
        <a:buFont typeface="Arial" charset="0"/>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chemeClr val="tx2"/>
        </a:buClr>
        <a:buSzPct val="90000"/>
        <a:buFont typeface="Arial" charset="0"/>
        <a:buChar char="●"/>
        <a:defRPr>
          <a:solidFill>
            <a:schemeClr val="tx1"/>
          </a:solidFill>
          <a:latin typeface="+mn-lt"/>
        </a:defRPr>
      </a:lvl3pPr>
      <a:lvl4pPr marL="1600200" indent="-228600" algn="l" rtl="0" eaLnBrk="0" fontAlgn="base" hangingPunct="0">
        <a:spcBef>
          <a:spcPct val="20000"/>
        </a:spcBef>
        <a:spcAft>
          <a:spcPct val="0"/>
        </a:spcAft>
        <a:buClr>
          <a:schemeClr val="tx2"/>
        </a:buClr>
        <a:buFont typeface="Wingdings" pitchFamily="2" charset="2"/>
        <a:buChar char="§"/>
        <a:defRPr sz="1600">
          <a:solidFill>
            <a:schemeClr val="tx1"/>
          </a:solidFill>
          <a:latin typeface="+mn-lt"/>
        </a:defRPr>
      </a:lvl4pPr>
      <a:lvl5pPr marL="2057400" indent="-228600" algn="l" rtl="0" eaLnBrk="0" fontAlgn="base" hangingPunct="0">
        <a:spcBef>
          <a:spcPct val="20000"/>
        </a:spcBef>
        <a:spcAft>
          <a:spcPct val="0"/>
        </a:spcAft>
        <a:buClr>
          <a:schemeClr val="tx2"/>
        </a:buClr>
        <a:buSzPct val="90000"/>
        <a:buFont typeface="Arial" charset="0"/>
        <a:buChar char="●"/>
        <a:defRPr sz="1600">
          <a:solidFill>
            <a:schemeClr val="tx1"/>
          </a:solidFill>
          <a:latin typeface="+mn-lt"/>
        </a:defRPr>
      </a:lvl5pPr>
      <a:lvl6pPr marL="2514600" indent="-228600" algn="l" rtl="0" fontAlgn="base">
        <a:spcBef>
          <a:spcPct val="20000"/>
        </a:spcBef>
        <a:spcAft>
          <a:spcPct val="0"/>
        </a:spcAft>
        <a:buClr>
          <a:schemeClr val="accent2"/>
        </a:buClr>
        <a:buSzPct val="90000"/>
        <a:buFont typeface="Arial" charset="0"/>
        <a:buChar char="●"/>
        <a:defRPr sz="1600">
          <a:solidFill>
            <a:schemeClr val="tx1"/>
          </a:solidFill>
          <a:latin typeface="+mn-lt"/>
        </a:defRPr>
      </a:lvl6pPr>
      <a:lvl7pPr marL="2971800" indent="-228600" algn="l" rtl="0" fontAlgn="base">
        <a:spcBef>
          <a:spcPct val="20000"/>
        </a:spcBef>
        <a:spcAft>
          <a:spcPct val="0"/>
        </a:spcAft>
        <a:buClr>
          <a:schemeClr val="accent2"/>
        </a:buClr>
        <a:buSzPct val="90000"/>
        <a:buFont typeface="Arial" charset="0"/>
        <a:buChar char="●"/>
        <a:defRPr sz="1600">
          <a:solidFill>
            <a:schemeClr val="tx1"/>
          </a:solidFill>
          <a:latin typeface="+mn-lt"/>
        </a:defRPr>
      </a:lvl7pPr>
      <a:lvl8pPr marL="3429000" indent="-228600" algn="l" rtl="0" fontAlgn="base">
        <a:spcBef>
          <a:spcPct val="20000"/>
        </a:spcBef>
        <a:spcAft>
          <a:spcPct val="0"/>
        </a:spcAft>
        <a:buClr>
          <a:schemeClr val="accent2"/>
        </a:buClr>
        <a:buSzPct val="90000"/>
        <a:buFont typeface="Arial" charset="0"/>
        <a:buChar char="●"/>
        <a:defRPr sz="1600">
          <a:solidFill>
            <a:schemeClr val="tx1"/>
          </a:solidFill>
          <a:latin typeface="+mn-lt"/>
        </a:defRPr>
      </a:lvl8pPr>
      <a:lvl9pPr marL="3886200" indent="-228600" algn="l" rtl="0" fontAlgn="base">
        <a:spcBef>
          <a:spcPct val="20000"/>
        </a:spcBef>
        <a:spcAft>
          <a:spcPct val="0"/>
        </a:spcAft>
        <a:buClr>
          <a:schemeClr val="accent2"/>
        </a:buClr>
        <a:buSzPct val="90000"/>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dirty="0" smtClean="0"/>
              <a:t>Advanced Raft Topics for Science Gateways</a:t>
            </a:r>
            <a:endParaRPr lang="en-US" dirty="0"/>
          </a:p>
        </p:txBody>
      </p:sp>
      <p:sp>
        <p:nvSpPr>
          <p:cNvPr id="3" name="Subtitle 2"/>
          <p:cNvSpPr>
            <a:spLocks noGrp="1"/>
          </p:cNvSpPr>
          <p:nvPr>
            <p:ph type="subTitle" idx="1"/>
          </p:nvPr>
        </p:nvSpPr>
        <p:spPr>
          <a:xfrm>
            <a:off x="1524000" y="3514356"/>
            <a:ext cx="9144000" cy="1655762"/>
          </a:xfrm>
        </p:spPr>
        <p:style>
          <a:lnRef idx="2">
            <a:schemeClr val="dk1"/>
          </a:lnRef>
          <a:fillRef idx="1">
            <a:schemeClr val="lt1"/>
          </a:fillRef>
          <a:effectRef idx="0">
            <a:schemeClr val="dk1"/>
          </a:effectRef>
          <a:fontRef idx="minor">
            <a:schemeClr val="dk1"/>
          </a:fontRef>
        </p:style>
        <p:txBody>
          <a:bodyPr anchor="ctr"/>
          <a:lstStyle/>
          <a:p>
            <a:r>
              <a:rPr lang="en-US" dirty="0" smtClean="0"/>
              <a:t>Continuous Delivery for </a:t>
            </a:r>
            <a:r>
              <a:rPr lang="en-US" dirty="0" err="1" smtClean="0"/>
              <a:t>Stateful</a:t>
            </a:r>
            <a:r>
              <a:rPr lang="en-US" dirty="0" smtClean="0"/>
              <a:t> Services and Security Considerations</a:t>
            </a:r>
            <a:endParaRPr lang="en-US" dirty="0"/>
          </a:p>
        </p:txBody>
      </p:sp>
    </p:spTree>
    <p:extLst>
      <p:ext uri="{BB962C8B-B14F-4D97-AF65-F5344CB8AC3E}">
        <p14:creationId xmlns:p14="http://schemas.microsoft.com/office/powerpoint/2010/main" val="738715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“Rolling </a:t>
            </a:r>
            <a:r>
              <a:rPr lang="en-US" dirty="0" smtClean="0"/>
              <a:t>update </a:t>
            </a:r>
            <a:r>
              <a:rPr lang="en-US" dirty="0"/>
              <a:t>– Deploy without </a:t>
            </a:r>
            <a:r>
              <a:rPr lang="en-US" dirty="0" smtClean="0"/>
              <a:t>downtime”</a:t>
            </a:r>
            <a:endParaRPr lang="en-US" dirty="0"/>
          </a:p>
        </p:txBody>
      </p:sp>
      <p:sp>
        <p:nvSpPr>
          <p:cNvPr id="4" name="Oval 3"/>
          <p:cNvSpPr/>
          <p:nvPr/>
        </p:nvSpPr>
        <p:spPr>
          <a:xfrm>
            <a:off x="5408248" y="4034692"/>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5" name="Oval 4"/>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cxnSp>
        <p:nvCxnSpPr>
          <p:cNvPr id="9" name="Elbow Connector 8"/>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799369" y="2006999"/>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
        <p:nvSpPr>
          <p:cNvPr id="3" name="TextBox 2"/>
          <p:cNvSpPr txBox="1"/>
          <p:nvPr/>
        </p:nvSpPr>
        <p:spPr>
          <a:xfrm>
            <a:off x="838200" y="5820345"/>
            <a:ext cx="10515600"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lang="en-US" sz="2400" dirty="0" smtClean="0"/>
              <a:t>This is fine for simple, stateless services, but many Airavata services are </a:t>
            </a:r>
            <a:r>
              <a:rPr lang="en-US" sz="2400" dirty="0" err="1" smtClean="0"/>
              <a:t>stateful</a:t>
            </a:r>
            <a:r>
              <a:rPr lang="en-US" sz="2400" dirty="0" smtClean="0"/>
              <a:t>.  We need to make sure both old and new parts of the systems can access messages.</a:t>
            </a:r>
            <a:endParaRPr lang="en-US" sz="2400" dirty="0"/>
          </a:p>
        </p:txBody>
      </p:sp>
    </p:spTree>
    <p:extLst>
      <p:ext uri="{BB962C8B-B14F-4D97-AF65-F5344CB8AC3E}">
        <p14:creationId xmlns:p14="http://schemas.microsoft.com/office/powerpoint/2010/main" val="1792973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12413" y="0"/>
            <a:ext cx="10767173" cy="6858000"/>
          </a:xfrm>
          <a:prstGeom prst="rect">
            <a:avLst/>
          </a:prstGeom>
        </p:spPr>
      </p:pic>
      <p:sp>
        <p:nvSpPr>
          <p:cNvPr id="8" name="TextBox 7"/>
          <p:cNvSpPr txBox="1"/>
          <p:nvPr/>
        </p:nvSpPr>
        <p:spPr>
          <a:xfrm>
            <a:off x="237996" y="112735"/>
            <a:ext cx="4650750"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600" dirty="0" smtClean="0"/>
              <a:t>“All </a:t>
            </a:r>
            <a:r>
              <a:rPr lang="en-US" sz="3600" dirty="0" smtClean="0"/>
              <a:t>at Once Updates: Blue-Green </a:t>
            </a:r>
            <a:r>
              <a:rPr lang="en-US" sz="3600" dirty="0" smtClean="0"/>
              <a:t>Deployments”</a:t>
            </a:r>
            <a:endParaRPr lang="en-US" sz="3600" dirty="0"/>
          </a:p>
        </p:txBody>
      </p:sp>
      <p:sp>
        <p:nvSpPr>
          <p:cNvPr id="2" name="TextBox 1"/>
          <p:cNvSpPr txBox="1"/>
          <p:nvPr/>
        </p:nvSpPr>
        <p:spPr>
          <a:xfrm>
            <a:off x="237996" y="6426038"/>
            <a:ext cx="5771773"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https://</a:t>
            </a:r>
            <a:r>
              <a:rPr lang="en-US" dirty="0" err="1"/>
              <a:t>martinfowler.com</a:t>
            </a:r>
            <a:r>
              <a:rPr lang="en-US" dirty="0"/>
              <a:t>/</a:t>
            </a:r>
            <a:r>
              <a:rPr lang="en-US" dirty="0" err="1"/>
              <a:t>bliki</a:t>
            </a:r>
            <a:r>
              <a:rPr lang="en-US" dirty="0"/>
              <a:t>/</a:t>
            </a:r>
            <a:r>
              <a:rPr lang="en-US" dirty="0" err="1"/>
              <a:t>BlueGreenDeployment.html</a:t>
            </a:r>
            <a:endParaRPr lang="en-US" dirty="0"/>
          </a:p>
        </p:txBody>
      </p:sp>
      <p:sp>
        <p:nvSpPr>
          <p:cNvPr id="3" name="TextBox 2"/>
          <p:cNvSpPr txBox="1"/>
          <p:nvPr/>
        </p:nvSpPr>
        <p:spPr>
          <a:xfrm>
            <a:off x="237996" y="4922730"/>
            <a:ext cx="465075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This is an all-at-once approach. How do we do this with no disruptions? How can we roll back?</a:t>
            </a:r>
            <a:endParaRPr lang="en-US" sz="2400" dirty="0"/>
          </a:p>
        </p:txBody>
      </p:sp>
    </p:spTree>
    <p:extLst>
      <p:ext uri="{BB962C8B-B14F-4D97-AF65-F5344CB8AC3E}">
        <p14:creationId xmlns:p14="http://schemas.microsoft.com/office/powerpoint/2010/main" val="931419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Cannot switch directly from one configuration to another: </a:t>
            </a:r>
            <a:r>
              <a:rPr lang="en-US" dirty="0" smtClean="0">
                <a:solidFill>
                  <a:schemeClr val="accent4"/>
                </a:solidFill>
              </a:rPr>
              <a:t>conflicting </a:t>
            </a:r>
            <a:r>
              <a:rPr lang="en-US" dirty="0" smtClean="0">
                <a:solidFill>
                  <a:schemeClr val="accent4"/>
                </a:solidFill>
              </a:rPr>
              <a:t>majorities </a:t>
            </a:r>
            <a:r>
              <a:rPr lang="en-US" dirty="0" smtClean="0"/>
              <a:t>could </a:t>
            </a:r>
            <a:r>
              <a:rPr lang="en-US" dirty="0" smtClean="0"/>
              <a:t>arise during the process if the leader fails</a:t>
            </a:r>
            <a:endParaRPr lang="en-US" dirty="0"/>
          </a:p>
        </p:txBody>
      </p:sp>
      <p:sp>
        <p:nvSpPr>
          <p:cNvPr id="3" name="Date Placeholder 2"/>
          <p:cNvSpPr>
            <a:spLocks noGrp="1"/>
          </p:cNvSpPr>
          <p:nvPr>
            <p:ph type="dt" sz="half" idx="10"/>
          </p:nvPr>
        </p:nvSpPr>
        <p:spPr/>
        <p:txBody>
          <a:bodyPr/>
          <a:lstStyle/>
          <a:p>
            <a:pPr>
              <a:defRPr/>
            </a:pPr>
            <a:r>
              <a:rPr lang="en-US">
                <a:solidFill>
                  <a:srgbClr val="7F7F7F"/>
                </a:solidFill>
              </a:rPr>
              <a:t>March 3, 2013</a:t>
            </a:r>
            <a:endParaRPr lang="en-US" dirty="0">
              <a:solidFill>
                <a:srgbClr val="7F7F7F"/>
              </a:solidFill>
            </a:endParaRPr>
          </a:p>
        </p:txBody>
      </p:sp>
      <p:sp>
        <p:nvSpPr>
          <p:cNvPr id="4" name="Footer Placeholder 3"/>
          <p:cNvSpPr>
            <a:spLocks noGrp="1"/>
          </p:cNvSpPr>
          <p:nvPr>
            <p:ph type="ftr" sz="quarter" idx="11"/>
          </p:nvPr>
        </p:nvSpPr>
        <p:spPr/>
        <p:txBody>
          <a:bodyPr/>
          <a:lstStyle/>
          <a:p>
            <a:pPr>
              <a:defRPr/>
            </a:pPr>
            <a:r>
              <a:rPr lang="en-US">
                <a:solidFill>
                  <a:srgbClr val="7F7F7F"/>
                </a:solidFill>
              </a:rPr>
              <a:t>Raft Consensus Algorithm</a:t>
            </a:r>
          </a:p>
        </p:txBody>
      </p:sp>
      <p:sp>
        <p:nvSpPr>
          <p:cNvPr id="5" name="Slide Number Placeholder 4"/>
          <p:cNvSpPr>
            <a:spLocks noGrp="1"/>
          </p:cNvSpPr>
          <p:nvPr>
            <p:ph type="sldNum" sz="quarter" idx="12"/>
          </p:nvPr>
        </p:nvSpPr>
        <p:spPr/>
        <p:txBody>
          <a:bodyPr/>
          <a:lstStyle/>
          <a:p>
            <a:pPr>
              <a:defRPr/>
            </a:pPr>
            <a:r>
              <a:rPr lang="en-US" dirty="0">
                <a:solidFill>
                  <a:srgbClr val="7F7F7F"/>
                </a:solidFill>
              </a:rPr>
              <a:t>Slide </a:t>
            </a:r>
            <a:fld id="{E2162002-2512-45FD-82AF-2FE8F2E91859}" type="slidenum">
              <a:rPr lang="en-US">
                <a:solidFill>
                  <a:srgbClr val="7F7F7F"/>
                </a:solidFill>
              </a:rPr>
              <a:pPr>
                <a:defRPr/>
              </a:pPr>
              <a:t>12</a:t>
            </a:fld>
            <a:endParaRPr lang="en-US" dirty="0">
              <a:solidFill>
                <a:srgbClr val="7F7F7F"/>
              </a:solidFill>
            </a:endParaRPr>
          </a:p>
        </p:txBody>
      </p:sp>
      <p:sp>
        <p:nvSpPr>
          <p:cNvPr id="6" name="Title 5"/>
          <p:cNvSpPr>
            <a:spLocks noGrp="1"/>
          </p:cNvSpPr>
          <p:nvPr>
            <p:ph type="title"/>
          </p:nvPr>
        </p:nvSpPr>
        <p:spPr/>
        <p:txBody>
          <a:bodyPr/>
          <a:lstStyle/>
          <a:p>
            <a:r>
              <a:rPr lang="en-US" dirty="0" smtClean="0"/>
              <a:t>Configuration </a:t>
            </a:r>
            <a:r>
              <a:rPr lang="en-US" dirty="0" smtClean="0"/>
              <a:t>Changes</a:t>
            </a:r>
            <a:endParaRPr lang="en-US" dirty="0"/>
          </a:p>
        </p:txBody>
      </p:sp>
      <p:sp>
        <p:nvSpPr>
          <p:cNvPr id="7" name="Rectangle 6"/>
          <p:cNvSpPr/>
          <p:nvPr/>
        </p:nvSpPr>
        <p:spPr>
          <a:xfrm>
            <a:off x="3352800" y="3276600"/>
            <a:ext cx="4495800" cy="2286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8" name="Rectangle 7"/>
          <p:cNvSpPr/>
          <p:nvPr/>
        </p:nvSpPr>
        <p:spPr>
          <a:xfrm>
            <a:off x="6400800" y="3276600"/>
            <a:ext cx="1447800" cy="2286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9" name="TextBox 8"/>
          <p:cNvSpPr txBox="1"/>
          <p:nvPr/>
        </p:nvSpPr>
        <p:spPr>
          <a:xfrm>
            <a:off x="3352801" y="2895601"/>
            <a:ext cx="413575" cy="307777"/>
          </a:xfrm>
          <a:prstGeom prst="rect">
            <a:avLst/>
          </a:prstGeom>
          <a:noFill/>
        </p:spPr>
        <p:txBody>
          <a:bodyPr wrap="none" lIns="0" tIns="0" rIns="0" bIns="0" rtlCol="0">
            <a:spAutoFit/>
          </a:bodyPr>
          <a:lstStyle/>
          <a:p>
            <a:pPr fontAlgn="base">
              <a:spcBef>
                <a:spcPct val="0"/>
              </a:spcBef>
              <a:spcAft>
                <a:spcPct val="0"/>
              </a:spcAft>
            </a:pPr>
            <a:r>
              <a:rPr lang="en-US" sz="2000" dirty="0">
                <a:solidFill>
                  <a:srgbClr val="000000"/>
                </a:solidFill>
              </a:rPr>
              <a:t>C</a:t>
            </a:r>
            <a:r>
              <a:rPr lang="en-US" sz="2000" baseline="-25000" dirty="0">
                <a:solidFill>
                  <a:srgbClr val="000000"/>
                </a:solidFill>
              </a:rPr>
              <a:t>old</a:t>
            </a:r>
          </a:p>
        </p:txBody>
      </p:sp>
      <p:sp>
        <p:nvSpPr>
          <p:cNvPr id="10" name="TextBox 9"/>
          <p:cNvSpPr txBox="1"/>
          <p:nvPr/>
        </p:nvSpPr>
        <p:spPr>
          <a:xfrm>
            <a:off x="7350066" y="2895601"/>
            <a:ext cx="498534" cy="307777"/>
          </a:xfrm>
          <a:prstGeom prst="rect">
            <a:avLst/>
          </a:prstGeom>
          <a:noFill/>
        </p:spPr>
        <p:txBody>
          <a:bodyPr wrap="none" lIns="0" tIns="0" rIns="0" bIns="0" rtlCol="0">
            <a:spAutoFit/>
          </a:bodyPr>
          <a:lstStyle/>
          <a:p>
            <a:pPr fontAlgn="base">
              <a:spcBef>
                <a:spcPct val="0"/>
              </a:spcBef>
              <a:spcAft>
                <a:spcPct val="0"/>
              </a:spcAft>
            </a:pPr>
            <a:r>
              <a:rPr lang="en-US" sz="2000" dirty="0" err="1">
                <a:solidFill>
                  <a:srgbClr val="000000"/>
                </a:solidFill>
              </a:rPr>
              <a:t>C</a:t>
            </a:r>
            <a:r>
              <a:rPr lang="en-US" sz="2000" baseline="-25000" dirty="0" err="1">
                <a:solidFill>
                  <a:srgbClr val="000000"/>
                </a:solidFill>
              </a:rPr>
              <a:t>new</a:t>
            </a:r>
            <a:endParaRPr lang="en-US" sz="2000" baseline="-25000" dirty="0">
              <a:solidFill>
                <a:srgbClr val="000000"/>
              </a:solidFill>
            </a:endParaRPr>
          </a:p>
        </p:txBody>
      </p:sp>
      <p:sp>
        <p:nvSpPr>
          <p:cNvPr id="12" name="TextBox 11"/>
          <p:cNvSpPr txBox="1"/>
          <p:nvPr/>
        </p:nvSpPr>
        <p:spPr>
          <a:xfrm>
            <a:off x="2286000" y="3252402"/>
            <a:ext cx="872034" cy="276999"/>
          </a:xfrm>
          <a:prstGeom prst="rect">
            <a:avLst/>
          </a:prstGeom>
          <a:noFill/>
        </p:spPr>
        <p:txBody>
          <a:bodyPr wrap="none" lIns="0" tIns="0" rIns="0" bIns="0" rtlCol="0">
            <a:spAutoFit/>
          </a:bodyPr>
          <a:lstStyle/>
          <a:p>
            <a:pPr fontAlgn="base">
              <a:spcBef>
                <a:spcPct val="0"/>
              </a:spcBef>
              <a:spcAft>
                <a:spcPct val="0"/>
              </a:spcAft>
            </a:pPr>
            <a:r>
              <a:rPr lang="en-US" dirty="0">
                <a:solidFill>
                  <a:srgbClr val="000000"/>
                </a:solidFill>
              </a:rPr>
              <a:t>Server 1</a:t>
            </a:r>
          </a:p>
        </p:txBody>
      </p:sp>
      <p:sp>
        <p:nvSpPr>
          <p:cNvPr id="13" name="Rectangle 12"/>
          <p:cNvSpPr/>
          <p:nvPr/>
        </p:nvSpPr>
        <p:spPr>
          <a:xfrm>
            <a:off x="3352800" y="3657600"/>
            <a:ext cx="4495800" cy="2286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14" name="Rectangle 13"/>
          <p:cNvSpPr/>
          <p:nvPr/>
        </p:nvSpPr>
        <p:spPr>
          <a:xfrm>
            <a:off x="5943600" y="3657600"/>
            <a:ext cx="1905000" cy="2286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15" name="Rectangle 14"/>
          <p:cNvSpPr/>
          <p:nvPr/>
        </p:nvSpPr>
        <p:spPr>
          <a:xfrm>
            <a:off x="3352800" y="4038600"/>
            <a:ext cx="4495800" cy="2286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16" name="Rectangle 15"/>
          <p:cNvSpPr/>
          <p:nvPr/>
        </p:nvSpPr>
        <p:spPr>
          <a:xfrm>
            <a:off x="5334000" y="4038600"/>
            <a:ext cx="2514600" cy="2286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18" name="Rectangle 17"/>
          <p:cNvSpPr/>
          <p:nvPr/>
        </p:nvSpPr>
        <p:spPr>
          <a:xfrm>
            <a:off x="4876800" y="4419600"/>
            <a:ext cx="2971800" cy="2286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20" name="Rectangle 19"/>
          <p:cNvSpPr/>
          <p:nvPr/>
        </p:nvSpPr>
        <p:spPr>
          <a:xfrm>
            <a:off x="4419600" y="4800600"/>
            <a:ext cx="3429000" cy="2286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fontAlgn="base">
              <a:lnSpc>
                <a:spcPts val="1700"/>
              </a:lnSpc>
              <a:spcBef>
                <a:spcPct val="0"/>
              </a:spcBef>
              <a:spcAft>
                <a:spcPct val="0"/>
              </a:spcAft>
            </a:pPr>
            <a:endParaRPr lang="en-US" sz="1600">
              <a:solidFill>
                <a:srgbClr val="000000"/>
              </a:solidFill>
            </a:endParaRPr>
          </a:p>
        </p:txBody>
      </p:sp>
      <p:sp>
        <p:nvSpPr>
          <p:cNvPr id="21" name="Rounded Rectangle 20"/>
          <p:cNvSpPr/>
          <p:nvPr/>
        </p:nvSpPr>
        <p:spPr>
          <a:xfrm>
            <a:off x="5486400" y="4000100"/>
            <a:ext cx="304800" cy="1066800"/>
          </a:xfrm>
          <a:prstGeom prst="roundRect">
            <a:avLst/>
          </a:prstGeom>
          <a:noFill/>
          <a:ln>
            <a:solidFill>
              <a:srgbClr val="3167D3"/>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
        <p:nvSpPr>
          <p:cNvPr id="22" name="Rounded Rectangle 21"/>
          <p:cNvSpPr/>
          <p:nvPr/>
        </p:nvSpPr>
        <p:spPr>
          <a:xfrm>
            <a:off x="5486400" y="3238100"/>
            <a:ext cx="304800" cy="685800"/>
          </a:xfrm>
          <a:prstGeom prst="roundRect">
            <a:avLst/>
          </a:prstGeom>
          <a:noFill/>
          <a:ln>
            <a:solidFill>
              <a:srgbClr val="00B800"/>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
        <p:nvSpPr>
          <p:cNvPr id="24" name="TextBox 23"/>
          <p:cNvSpPr txBox="1"/>
          <p:nvPr/>
        </p:nvSpPr>
        <p:spPr>
          <a:xfrm>
            <a:off x="2286000" y="3633402"/>
            <a:ext cx="872034" cy="276999"/>
          </a:xfrm>
          <a:prstGeom prst="rect">
            <a:avLst/>
          </a:prstGeom>
          <a:noFill/>
        </p:spPr>
        <p:txBody>
          <a:bodyPr wrap="none" lIns="0" tIns="0" rIns="0" bIns="0" rtlCol="0">
            <a:spAutoFit/>
          </a:bodyPr>
          <a:lstStyle/>
          <a:p>
            <a:pPr fontAlgn="base">
              <a:spcBef>
                <a:spcPct val="0"/>
              </a:spcBef>
              <a:spcAft>
                <a:spcPct val="0"/>
              </a:spcAft>
            </a:pPr>
            <a:r>
              <a:rPr lang="en-US" dirty="0">
                <a:solidFill>
                  <a:srgbClr val="000000"/>
                </a:solidFill>
              </a:rPr>
              <a:t>Server 2</a:t>
            </a:r>
          </a:p>
        </p:txBody>
      </p:sp>
      <p:sp>
        <p:nvSpPr>
          <p:cNvPr id="25" name="TextBox 24"/>
          <p:cNvSpPr txBox="1"/>
          <p:nvPr/>
        </p:nvSpPr>
        <p:spPr>
          <a:xfrm>
            <a:off x="2286000" y="4014402"/>
            <a:ext cx="872034" cy="276999"/>
          </a:xfrm>
          <a:prstGeom prst="rect">
            <a:avLst/>
          </a:prstGeom>
          <a:noFill/>
        </p:spPr>
        <p:txBody>
          <a:bodyPr wrap="none" lIns="0" tIns="0" rIns="0" bIns="0" rtlCol="0">
            <a:spAutoFit/>
          </a:bodyPr>
          <a:lstStyle/>
          <a:p>
            <a:pPr fontAlgn="base">
              <a:spcBef>
                <a:spcPct val="0"/>
              </a:spcBef>
              <a:spcAft>
                <a:spcPct val="0"/>
              </a:spcAft>
            </a:pPr>
            <a:r>
              <a:rPr lang="en-US" dirty="0">
                <a:solidFill>
                  <a:srgbClr val="000000"/>
                </a:solidFill>
              </a:rPr>
              <a:t>Server 3</a:t>
            </a:r>
          </a:p>
        </p:txBody>
      </p:sp>
      <p:sp>
        <p:nvSpPr>
          <p:cNvPr id="26" name="TextBox 25"/>
          <p:cNvSpPr txBox="1"/>
          <p:nvPr/>
        </p:nvSpPr>
        <p:spPr>
          <a:xfrm>
            <a:off x="2286000" y="4395402"/>
            <a:ext cx="872034" cy="276999"/>
          </a:xfrm>
          <a:prstGeom prst="rect">
            <a:avLst/>
          </a:prstGeom>
          <a:noFill/>
        </p:spPr>
        <p:txBody>
          <a:bodyPr wrap="none" lIns="0" tIns="0" rIns="0" bIns="0" rtlCol="0">
            <a:spAutoFit/>
          </a:bodyPr>
          <a:lstStyle/>
          <a:p>
            <a:pPr fontAlgn="base">
              <a:spcBef>
                <a:spcPct val="0"/>
              </a:spcBef>
              <a:spcAft>
                <a:spcPct val="0"/>
              </a:spcAft>
            </a:pPr>
            <a:r>
              <a:rPr lang="en-US" dirty="0">
                <a:solidFill>
                  <a:srgbClr val="000000"/>
                </a:solidFill>
              </a:rPr>
              <a:t>Server 4</a:t>
            </a:r>
          </a:p>
        </p:txBody>
      </p:sp>
      <p:sp>
        <p:nvSpPr>
          <p:cNvPr id="27" name="TextBox 26"/>
          <p:cNvSpPr txBox="1"/>
          <p:nvPr/>
        </p:nvSpPr>
        <p:spPr>
          <a:xfrm>
            <a:off x="2286000" y="4776402"/>
            <a:ext cx="872034" cy="276999"/>
          </a:xfrm>
          <a:prstGeom prst="rect">
            <a:avLst/>
          </a:prstGeom>
          <a:noFill/>
        </p:spPr>
        <p:txBody>
          <a:bodyPr wrap="none" lIns="0" tIns="0" rIns="0" bIns="0" rtlCol="0">
            <a:spAutoFit/>
          </a:bodyPr>
          <a:lstStyle/>
          <a:p>
            <a:pPr fontAlgn="base">
              <a:spcBef>
                <a:spcPct val="0"/>
              </a:spcBef>
              <a:spcAft>
                <a:spcPct val="0"/>
              </a:spcAft>
            </a:pPr>
            <a:r>
              <a:rPr lang="en-US" dirty="0">
                <a:solidFill>
                  <a:srgbClr val="000000"/>
                </a:solidFill>
              </a:rPr>
              <a:t>Server 5</a:t>
            </a:r>
          </a:p>
        </p:txBody>
      </p:sp>
      <p:sp>
        <p:nvSpPr>
          <p:cNvPr id="33" name="TextBox 32"/>
          <p:cNvSpPr txBox="1"/>
          <p:nvPr/>
        </p:nvSpPr>
        <p:spPr>
          <a:xfrm>
            <a:off x="8686800" y="3442902"/>
            <a:ext cx="1498808" cy="276999"/>
          </a:xfrm>
          <a:prstGeom prst="rect">
            <a:avLst/>
          </a:prstGeom>
          <a:noFill/>
        </p:spPr>
        <p:txBody>
          <a:bodyPr wrap="none" lIns="0" tIns="0" rIns="0" bIns="0" rtlCol="0">
            <a:spAutoFit/>
          </a:bodyPr>
          <a:lstStyle/>
          <a:p>
            <a:pPr fontAlgn="base">
              <a:spcBef>
                <a:spcPct val="0"/>
              </a:spcBef>
              <a:spcAft>
                <a:spcPct val="0"/>
              </a:spcAft>
            </a:pPr>
            <a:r>
              <a:rPr lang="en-US" dirty="0">
                <a:solidFill>
                  <a:srgbClr val="008E00"/>
                </a:solidFill>
              </a:rPr>
              <a:t>Majority of C</a:t>
            </a:r>
            <a:r>
              <a:rPr lang="en-US" baseline="-25000" dirty="0">
                <a:solidFill>
                  <a:srgbClr val="008E00"/>
                </a:solidFill>
              </a:rPr>
              <a:t>old</a:t>
            </a:r>
          </a:p>
        </p:txBody>
      </p:sp>
      <p:sp>
        <p:nvSpPr>
          <p:cNvPr id="34" name="TextBox 33"/>
          <p:cNvSpPr txBox="1"/>
          <p:nvPr/>
        </p:nvSpPr>
        <p:spPr>
          <a:xfrm>
            <a:off x="8686800" y="4419601"/>
            <a:ext cx="1575752" cy="276999"/>
          </a:xfrm>
          <a:prstGeom prst="rect">
            <a:avLst/>
          </a:prstGeom>
          <a:noFill/>
        </p:spPr>
        <p:txBody>
          <a:bodyPr wrap="none" lIns="0" tIns="0" rIns="0" bIns="0" rtlCol="0">
            <a:spAutoFit/>
          </a:bodyPr>
          <a:lstStyle/>
          <a:p>
            <a:pPr fontAlgn="base">
              <a:spcBef>
                <a:spcPct val="0"/>
              </a:spcBef>
              <a:spcAft>
                <a:spcPct val="0"/>
              </a:spcAft>
            </a:pPr>
            <a:r>
              <a:rPr lang="en-US" dirty="0">
                <a:solidFill>
                  <a:srgbClr val="3167D3"/>
                </a:solidFill>
              </a:rPr>
              <a:t>Majority of </a:t>
            </a:r>
            <a:r>
              <a:rPr lang="en-US" dirty="0" err="1">
                <a:solidFill>
                  <a:srgbClr val="3167D3"/>
                </a:solidFill>
              </a:rPr>
              <a:t>C</a:t>
            </a:r>
            <a:r>
              <a:rPr lang="en-US" baseline="-25000" dirty="0" err="1">
                <a:solidFill>
                  <a:srgbClr val="3167D3"/>
                </a:solidFill>
              </a:rPr>
              <a:t>new</a:t>
            </a:r>
            <a:endParaRPr lang="en-US" baseline="-25000" dirty="0">
              <a:solidFill>
                <a:srgbClr val="3167D3"/>
              </a:solidFill>
            </a:endParaRPr>
          </a:p>
        </p:txBody>
      </p:sp>
      <p:sp>
        <p:nvSpPr>
          <p:cNvPr id="39" name="Freeform 38"/>
          <p:cNvSpPr/>
          <p:nvPr/>
        </p:nvSpPr>
        <p:spPr>
          <a:xfrm flipV="1">
            <a:off x="5715000" y="2822437"/>
            <a:ext cx="3581412" cy="605760"/>
          </a:xfrm>
          <a:custGeom>
            <a:avLst/>
            <a:gdLst>
              <a:gd name="connsiteX0" fmla="*/ 3667225 w 3667225"/>
              <a:gd name="connsiteY0" fmla="*/ 0 h 386974"/>
              <a:gd name="connsiteX1" fmla="*/ 1838425 w 3667225"/>
              <a:gd name="connsiteY1" fmla="*/ 385011 h 386974"/>
              <a:gd name="connsiteX2" fmla="*/ 0 w 3667225"/>
              <a:gd name="connsiteY2" fmla="*/ 192506 h 386974"/>
              <a:gd name="connsiteX0" fmla="*/ 3667239 w 3667239"/>
              <a:gd name="connsiteY0" fmla="*/ 0 h 396392"/>
              <a:gd name="connsiteX1" fmla="*/ 1838439 w 3667239"/>
              <a:gd name="connsiteY1" fmla="*/ 385011 h 396392"/>
              <a:gd name="connsiteX2" fmla="*/ 14 w 3667239"/>
              <a:gd name="connsiteY2" fmla="*/ 192506 h 396392"/>
              <a:gd name="connsiteX0" fmla="*/ 3667239 w 3667239"/>
              <a:gd name="connsiteY0" fmla="*/ 0 h 385151"/>
              <a:gd name="connsiteX1" fmla="*/ 1838439 w 3667239"/>
              <a:gd name="connsiteY1" fmla="*/ 385011 h 385151"/>
              <a:gd name="connsiteX2" fmla="*/ 14 w 3667239"/>
              <a:gd name="connsiteY2" fmla="*/ 192506 h 385151"/>
              <a:gd name="connsiteX0" fmla="*/ 3667239 w 3667270"/>
              <a:gd name="connsiteY0" fmla="*/ 0 h 387089"/>
              <a:gd name="connsiteX1" fmla="*/ 1838439 w 3667270"/>
              <a:gd name="connsiteY1" fmla="*/ 385011 h 387089"/>
              <a:gd name="connsiteX2" fmla="*/ 14 w 3667270"/>
              <a:gd name="connsiteY2" fmla="*/ 192506 h 387089"/>
              <a:gd name="connsiteX0" fmla="*/ 3676864 w 3676895"/>
              <a:gd name="connsiteY0" fmla="*/ 0 h 392010"/>
              <a:gd name="connsiteX1" fmla="*/ 1848064 w 3676895"/>
              <a:gd name="connsiteY1" fmla="*/ 385011 h 392010"/>
              <a:gd name="connsiteX2" fmla="*/ 13 w 3676895"/>
              <a:gd name="connsiteY2" fmla="*/ 165341 h 392010"/>
              <a:gd name="connsiteX0" fmla="*/ 3676864 w 3676895"/>
              <a:gd name="connsiteY0" fmla="*/ 0 h 385691"/>
              <a:gd name="connsiteX1" fmla="*/ 1848064 w 3676895"/>
              <a:gd name="connsiteY1" fmla="*/ 385011 h 385691"/>
              <a:gd name="connsiteX2" fmla="*/ 13 w 3676895"/>
              <a:gd name="connsiteY2" fmla="*/ 165341 h 385691"/>
              <a:gd name="connsiteX0" fmla="*/ 3667239 w 3667271"/>
              <a:gd name="connsiteY0" fmla="*/ 0 h 346132"/>
              <a:gd name="connsiteX1" fmla="*/ 1848064 w 3667271"/>
              <a:gd name="connsiteY1" fmla="*/ 341548 h 346132"/>
              <a:gd name="connsiteX2" fmla="*/ 13 w 3667271"/>
              <a:gd name="connsiteY2" fmla="*/ 121878 h 346132"/>
              <a:gd name="connsiteX0" fmla="*/ 3667239 w 3667239"/>
              <a:gd name="connsiteY0" fmla="*/ 0 h 346132"/>
              <a:gd name="connsiteX1" fmla="*/ 1848064 w 3667239"/>
              <a:gd name="connsiteY1" fmla="*/ 341548 h 346132"/>
              <a:gd name="connsiteX2" fmla="*/ 13 w 3667239"/>
              <a:gd name="connsiteY2" fmla="*/ 121878 h 346132"/>
              <a:gd name="connsiteX0" fmla="*/ 3667240 w 3667240"/>
              <a:gd name="connsiteY0" fmla="*/ 0 h 341912"/>
              <a:gd name="connsiteX1" fmla="*/ 1848065 w 3667240"/>
              <a:gd name="connsiteY1" fmla="*/ 341548 h 341912"/>
              <a:gd name="connsiteX2" fmla="*/ 14 w 3667240"/>
              <a:gd name="connsiteY2" fmla="*/ 121878 h 341912"/>
            </a:gdLst>
            <a:ahLst/>
            <a:cxnLst>
              <a:cxn ang="0">
                <a:pos x="connsiteX0" y="connsiteY0"/>
              </a:cxn>
              <a:cxn ang="0">
                <a:pos x="connsiteX1" y="connsiteY1"/>
              </a:cxn>
              <a:cxn ang="0">
                <a:pos x="connsiteX2" y="connsiteY2"/>
              </a:cxn>
            </a:cxnLst>
            <a:rect l="l" t="t" r="r" b="b"/>
            <a:pathLst>
              <a:path w="3667240" h="341912">
                <a:moveTo>
                  <a:pt x="3667240" y="0"/>
                </a:moveTo>
                <a:cubicBezTo>
                  <a:pt x="3655208" y="315111"/>
                  <a:pt x="2478520" y="337533"/>
                  <a:pt x="1848065" y="341548"/>
                </a:cubicBezTo>
                <a:cubicBezTo>
                  <a:pt x="1217610" y="345563"/>
                  <a:pt x="-4799" y="319197"/>
                  <a:pt x="14" y="121878"/>
                </a:cubicBezTo>
              </a:path>
            </a:pathLst>
          </a:custGeom>
          <a:noFill/>
          <a:ln>
            <a:solidFill>
              <a:srgbClr val="008E00"/>
            </a:solidFill>
            <a:tailEnd type="triangle" w="med" len="lg"/>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sp>
        <p:nvSpPr>
          <p:cNvPr id="40" name="Freeform 39"/>
          <p:cNvSpPr/>
          <p:nvPr/>
        </p:nvSpPr>
        <p:spPr>
          <a:xfrm>
            <a:off x="5715000" y="4687574"/>
            <a:ext cx="3591027" cy="798825"/>
          </a:xfrm>
          <a:custGeom>
            <a:avLst/>
            <a:gdLst>
              <a:gd name="connsiteX0" fmla="*/ 3667225 w 3667225"/>
              <a:gd name="connsiteY0" fmla="*/ 0 h 386974"/>
              <a:gd name="connsiteX1" fmla="*/ 1838425 w 3667225"/>
              <a:gd name="connsiteY1" fmla="*/ 385011 h 386974"/>
              <a:gd name="connsiteX2" fmla="*/ 0 w 3667225"/>
              <a:gd name="connsiteY2" fmla="*/ 192506 h 386974"/>
              <a:gd name="connsiteX0" fmla="*/ 3667239 w 3667239"/>
              <a:gd name="connsiteY0" fmla="*/ 0 h 396392"/>
              <a:gd name="connsiteX1" fmla="*/ 1838439 w 3667239"/>
              <a:gd name="connsiteY1" fmla="*/ 385011 h 396392"/>
              <a:gd name="connsiteX2" fmla="*/ 14 w 3667239"/>
              <a:gd name="connsiteY2" fmla="*/ 192506 h 396392"/>
              <a:gd name="connsiteX0" fmla="*/ 3667239 w 3667239"/>
              <a:gd name="connsiteY0" fmla="*/ 0 h 385151"/>
              <a:gd name="connsiteX1" fmla="*/ 1838439 w 3667239"/>
              <a:gd name="connsiteY1" fmla="*/ 385011 h 385151"/>
              <a:gd name="connsiteX2" fmla="*/ 14 w 3667239"/>
              <a:gd name="connsiteY2" fmla="*/ 192506 h 385151"/>
              <a:gd name="connsiteX0" fmla="*/ 3667239 w 3667270"/>
              <a:gd name="connsiteY0" fmla="*/ 0 h 387089"/>
              <a:gd name="connsiteX1" fmla="*/ 1838439 w 3667270"/>
              <a:gd name="connsiteY1" fmla="*/ 385011 h 387089"/>
              <a:gd name="connsiteX2" fmla="*/ 14 w 3667270"/>
              <a:gd name="connsiteY2" fmla="*/ 192506 h 387089"/>
              <a:gd name="connsiteX0" fmla="*/ 3676864 w 3676895"/>
              <a:gd name="connsiteY0" fmla="*/ 0 h 392010"/>
              <a:gd name="connsiteX1" fmla="*/ 1848064 w 3676895"/>
              <a:gd name="connsiteY1" fmla="*/ 385011 h 392010"/>
              <a:gd name="connsiteX2" fmla="*/ 13 w 3676895"/>
              <a:gd name="connsiteY2" fmla="*/ 165341 h 392010"/>
              <a:gd name="connsiteX0" fmla="*/ 3676864 w 3676895"/>
              <a:gd name="connsiteY0" fmla="*/ 0 h 385691"/>
              <a:gd name="connsiteX1" fmla="*/ 1848064 w 3676895"/>
              <a:gd name="connsiteY1" fmla="*/ 385011 h 385691"/>
              <a:gd name="connsiteX2" fmla="*/ 13 w 3676895"/>
              <a:gd name="connsiteY2" fmla="*/ 165341 h 385691"/>
              <a:gd name="connsiteX0" fmla="*/ 3686489 w 3686520"/>
              <a:gd name="connsiteY0" fmla="*/ 0 h 461109"/>
              <a:gd name="connsiteX1" fmla="*/ 1848064 w 3686520"/>
              <a:gd name="connsiteY1" fmla="*/ 450205 h 461109"/>
              <a:gd name="connsiteX2" fmla="*/ 13 w 3686520"/>
              <a:gd name="connsiteY2" fmla="*/ 230535 h 461109"/>
              <a:gd name="connsiteX0" fmla="*/ 3686489 w 3686520"/>
              <a:gd name="connsiteY0" fmla="*/ 0 h 461109"/>
              <a:gd name="connsiteX1" fmla="*/ 1848064 w 3686520"/>
              <a:gd name="connsiteY1" fmla="*/ 450205 h 461109"/>
              <a:gd name="connsiteX2" fmla="*/ 13 w 3686520"/>
              <a:gd name="connsiteY2" fmla="*/ 230535 h 461109"/>
              <a:gd name="connsiteX0" fmla="*/ 3686490 w 3686522"/>
              <a:gd name="connsiteY0" fmla="*/ 0 h 450884"/>
              <a:gd name="connsiteX1" fmla="*/ 1848065 w 3686522"/>
              <a:gd name="connsiteY1" fmla="*/ 450205 h 450884"/>
              <a:gd name="connsiteX2" fmla="*/ 14 w 3686522"/>
              <a:gd name="connsiteY2" fmla="*/ 230535 h 450884"/>
            </a:gdLst>
            <a:ahLst/>
            <a:cxnLst>
              <a:cxn ang="0">
                <a:pos x="connsiteX0" y="connsiteY0"/>
              </a:cxn>
              <a:cxn ang="0">
                <a:pos x="connsiteX1" y="connsiteY1"/>
              </a:cxn>
              <a:cxn ang="0">
                <a:pos x="connsiteX2" y="connsiteY2"/>
              </a:cxn>
            </a:cxnLst>
            <a:rect l="l" t="t" r="r" b="b"/>
            <a:pathLst>
              <a:path w="3686522" h="450884">
                <a:moveTo>
                  <a:pt x="3686490" y="0"/>
                </a:moveTo>
                <a:cubicBezTo>
                  <a:pt x="3693709" y="380305"/>
                  <a:pt x="2491354" y="444380"/>
                  <a:pt x="1848065" y="450205"/>
                </a:cubicBezTo>
                <a:cubicBezTo>
                  <a:pt x="1204776" y="456030"/>
                  <a:pt x="-4799" y="427854"/>
                  <a:pt x="14" y="230535"/>
                </a:cubicBezTo>
              </a:path>
            </a:pathLst>
          </a:custGeom>
          <a:noFill/>
          <a:ln>
            <a:solidFill>
              <a:srgbClr val="3167D3"/>
            </a:solidFill>
            <a:tailEnd type="triangle" w="med" len="lg"/>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a:solidFill>
                <a:srgbClr val="000000"/>
              </a:solidFill>
            </a:endParaRPr>
          </a:p>
        </p:txBody>
      </p:sp>
      <p:cxnSp>
        <p:nvCxnSpPr>
          <p:cNvPr id="43" name="Straight Connector 42"/>
          <p:cNvCxnSpPr/>
          <p:nvPr/>
        </p:nvCxnSpPr>
        <p:spPr>
          <a:xfrm>
            <a:off x="3352800" y="5181600"/>
            <a:ext cx="4495800" cy="0"/>
          </a:xfrm>
          <a:prstGeom prst="line">
            <a:avLst/>
          </a:prstGeom>
          <a:ln w="19050" cap="rnd">
            <a:tailEnd type="triangle" w="sm" len="lg"/>
          </a:ln>
          <a:effectLst/>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3352800" y="5181600"/>
            <a:ext cx="338234" cy="215444"/>
          </a:xfrm>
          <a:prstGeom prst="rect">
            <a:avLst/>
          </a:prstGeom>
          <a:noFill/>
        </p:spPr>
        <p:txBody>
          <a:bodyPr wrap="none" lIns="0" tIns="0" rIns="0" bIns="0" rtlCol="0">
            <a:spAutoFit/>
          </a:bodyPr>
          <a:lstStyle/>
          <a:p>
            <a:pPr fontAlgn="base">
              <a:spcBef>
                <a:spcPct val="0"/>
              </a:spcBef>
              <a:spcAft>
                <a:spcPct val="0"/>
              </a:spcAft>
            </a:pPr>
            <a:r>
              <a:rPr lang="en-US" sz="1400" dirty="0">
                <a:solidFill>
                  <a:srgbClr val="000000"/>
                </a:solidFill>
              </a:rPr>
              <a:t>time</a:t>
            </a:r>
          </a:p>
        </p:txBody>
      </p:sp>
      <p:sp>
        <p:nvSpPr>
          <p:cNvPr id="11" name="TextBox 10"/>
          <p:cNvSpPr txBox="1"/>
          <p:nvPr/>
        </p:nvSpPr>
        <p:spPr>
          <a:xfrm>
            <a:off x="964656" y="3957118"/>
            <a:ext cx="902811" cy="369332"/>
          </a:xfrm>
          <a:prstGeom prst="rect">
            <a:avLst/>
          </a:prstGeom>
          <a:noFill/>
        </p:spPr>
        <p:txBody>
          <a:bodyPr wrap="none" rtlCol="0">
            <a:spAutoFit/>
          </a:bodyPr>
          <a:lstStyle/>
          <a:p>
            <a:r>
              <a:rPr lang="en-US" smtClean="0"/>
              <a:t>Leader</a:t>
            </a:r>
            <a:endParaRPr lang="en-US"/>
          </a:p>
        </p:txBody>
      </p:sp>
      <p:cxnSp>
        <p:nvCxnSpPr>
          <p:cNvPr id="19" name="Straight Arrow Connector 18"/>
          <p:cNvCxnSpPr/>
          <p:nvPr/>
        </p:nvCxnSpPr>
        <p:spPr>
          <a:xfrm>
            <a:off x="1864678" y="4166435"/>
            <a:ext cx="314427" cy="2"/>
          </a:xfrm>
          <a:prstGeom prst="straightConnector1">
            <a:avLst/>
          </a:prstGeom>
          <a:ln w="19050" cap="rnd">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11163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Raft Configuration Update Approach</a:t>
            </a:r>
            <a:endParaRPr lang="en-US" dirty="0"/>
          </a:p>
        </p:txBody>
      </p:sp>
      <p:sp>
        <p:nvSpPr>
          <p:cNvPr id="3" name="Text Placeholder 2"/>
          <p:cNvSpPr>
            <a:spLocks noGrp="1"/>
          </p:cNvSpPr>
          <p:nvPr>
            <p:ph type="body" idx="1"/>
          </p:nvPr>
        </p:nvSpPr>
        <p:spPr/>
        <p:txBody>
          <a:bodyPr/>
          <a:lstStyle/>
          <a:p>
            <a:r>
              <a:rPr lang="en-US" dirty="0" smtClean="0"/>
              <a:t>“</a:t>
            </a:r>
            <a:r>
              <a:rPr lang="en-US" dirty="0" err="1" smtClean="0"/>
              <a:t>Soft”updates</a:t>
            </a:r>
            <a:r>
              <a:rPr lang="en-US" dirty="0" smtClean="0"/>
              <a:t> without disruption to clients or major switchovers, and with ability to roll back (by rolling forward).</a:t>
            </a:r>
            <a:endParaRPr lang="en-US" dirty="0"/>
          </a:p>
        </p:txBody>
      </p:sp>
    </p:spTree>
    <p:extLst>
      <p:ext uri="{BB962C8B-B14F-4D97-AF65-F5344CB8AC3E}">
        <p14:creationId xmlns:p14="http://schemas.microsoft.com/office/powerpoint/2010/main" val="424890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Consensus in Raft</a:t>
            </a:r>
            <a:endParaRPr lang="en-US" dirty="0"/>
          </a:p>
        </p:txBody>
      </p:sp>
      <p:sp>
        <p:nvSpPr>
          <p:cNvPr id="3" name="Content Placeholder 2"/>
          <p:cNvSpPr>
            <a:spLocks noGrp="1"/>
          </p:cNvSpPr>
          <p:nvPr>
            <p:ph idx="1"/>
          </p:nvPr>
        </p:nvSpPr>
        <p:spPr/>
        <p:txBody>
          <a:bodyPr>
            <a:normAutofit lnSpcReduction="10000"/>
          </a:bodyPr>
          <a:lstStyle/>
          <a:p>
            <a:r>
              <a:rPr lang="en-US" dirty="0" smtClean="0"/>
              <a:t>Imagine bringing up the servers in the new configuration.  </a:t>
            </a:r>
          </a:p>
          <a:p>
            <a:pPr lvl="1"/>
            <a:r>
              <a:rPr lang="en-US" dirty="0" smtClean="0"/>
              <a:t>They all must know about each other.</a:t>
            </a:r>
          </a:p>
          <a:p>
            <a:r>
              <a:rPr lang="en-US" dirty="0" smtClean="0"/>
              <a:t>During the transition, all the servers (old and new) must belong to a joint configuration</a:t>
            </a:r>
          </a:p>
          <a:p>
            <a:pPr lvl="1"/>
            <a:r>
              <a:rPr lang="en-US" dirty="0" smtClean="0"/>
              <a:t>You could imagine using Raft to record and commit the state changes to the configuration</a:t>
            </a:r>
          </a:p>
          <a:p>
            <a:pPr lvl="1"/>
            <a:r>
              <a:rPr lang="en-US" dirty="0" smtClean="0"/>
              <a:t>The Leader of the old configuration is leader of the joint configuration</a:t>
            </a:r>
          </a:p>
          <a:p>
            <a:r>
              <a:rPr lang="en-US" dirty="0"/>
              <a:t>The Leader will update the new followers’ logs until they are up to date</a:t>
            </a:r>
            <a:r>
              <a:rPr lang="en-US" dirty="0" smtClean="0"/>
              <a:t>.</a:t>
            </a:r>
          </a:p>
          <a:p>
            <a:r>
              <a:rPr lang="en-US" dirty="0" smtClean="0"/>
              <a:t>Log entries from clients are replicated across the entire joint configuration.</a:t>
            </a:r>
          </a:p>
          <a:p>
            <a:endParaRPr lang="en-US" dirty="0"/>
          </a:p>
        </p:txBody>
      </p:sp>
    </p:spTree>
    <p:extLst>
      <p:ext uri="{BB962C8B-B14F-4D97-AF65-F5344CB8AC3E}">
        <p14:creationId xmlns:p14="http://schemas.microsoft.com/office/powerpoint/2010/main" val="2029225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85483" y="2003611"/>
            <a:ext cx="1640542" cy="16136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Client 1</a:t>
            </a:r>
            <a:endParaRPr lang="en-US" dirty="0"/>
          </a:p>
        </p:txBody>
      </p:sp>
      <p:sp>
        <p:nvSpPr>
          <p:cNvPr id="5" name="Rectangle 4"/>
          <p:cNvSpPr/>
          <p:nvPr/>
        </p:nvSpPr>
        <p:spPr>
          <a:xfrm>
            <a:off x="3724835" y="2810435"/>
            <a:ext cx="1694330" cy="16136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Raft Leader</a:t>
            </a:r>
          </a:p>
          <a:p>
            <a:pPr algn="ctr"/>
            <a:r>
              <a:rPr lang="en-US" dirty="0" smtClean="0"/>
              <a:t>R1</a:t>
            </a:r>
            <a:endParaRPr lang="en-US" dirty="0"/>
          </a:p>
        </p:txBody>
      </p:sp>
      <p:sp>
        <p:nvSpPr>
          <p:cNvPr id="10" name="Rectangle 9"/>
          <p:cNvSpPr/>
          <p:nvPr/>
        </p:nvSpPr>
        <p:spPr>
          <a:xfrm>
            <a:off x="6270811" y="1196788"/>
            <a:ext cx="1694330" cy="16136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Raft Follower</a:t>
            </a:r>
          </a:p>
          <a:p>
            <a:pPr algn="ctr"/>
            <a:r>
              <a:rPr lang="en-US" dirty="0" smtClean="0"/>
              <a:t>R2</a:t>
            </a:r>
            <a:endParaRPr lang="en-US" dirty="0"/>
          </a:p>
        </p:txBody>
      </p:sp>
      <p:sp>
        <p:nvSpPr>
          <p:cNvPr id="11" name="Rectangle 10"/>
          <p:cNvSpPr/>
          <p:nvPr/>
        </p:nvSpPr>
        <p:spPr>
          <a:xfrm>
            <a:off x="8292352" y="1196788"/>
            <a:ext cx="1694330" cy="16136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Raft Follower </a:t>
            </a:r>
          </a:p>
          <a:p>
            <a:pPr algn="ctr"/>
            <a:r>
              <a:rPr lang="en-US" dirty="0" smtClean="0"/>
              <a:t>R3</a:t>
            </a:r>
            <a:endParaRPr lang="en-US" dirty="0"/>
          </a:p>
        </p:txBody>
      </p:sp>
      <p:sp>
        <p:nvSpPr>
          <p:cNvPr id="12" name="Rectangle 11"/>
          <p:cNvSpPr/>
          <p:nvPr/>
        </p:nvSpPr>
        <p:spPr>
          <a:xfrm>
            <a:off x="6270810" y="4814046"/>
            <a:ext cx="1694330" cy="16136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Raft Follower</a:t>
            </a:r>
          </a:p>
          <a:p>
            <a:pPr algn="ctr"/>
            <a:r>
              <a:rPr lang="en-US" dirty="0" smtClean="0"/>
              <a:t>R4</a:t>
            </a:r>
            <a:endParaRPr lang="en-US" dirty="0"/>
          </a:p>
        </p:txBody>
      </p:sp>
      <p:sp>
        <p:nvSpPr>
          <p:cNvPr id="13" name="Rectangle 12"/>
          <p:cNvSpPr/>
          <p:nvPr/>
        </p:nvSpPr>
        <p:spPr>
          <a:xfrm>
            <a:off x="8292352" y="4814046"/>
            <a:ext cx="1694330" cy="16136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Raft Follower</a:t>
            </a:r>
          </a:p>
          <a:p>
            <a:pPr algn="ctr"/>
            <a:r>
              <a:rPr lang="en-US" dirty="0" smtClean="0"/>
              <a:t>R5</a:t>
            </a:r>
            <a:endParaRPr lang="en-US" dirty="0"/>
          </a:p>
        </p:txBody>
      </p:sp>
      <p:cxnSp>
        <p:nvCxnSpPr>
          <p:cNvPr id="16" name="Straight Arrow Connector 15"/>
          <p:cNvCxnSpPr>
            <a:stCxn id="4" idx="6"/>
            <a:endCxn id="5" idx="1"/>
          </p:cNvCxnSpPr>
          <p:nvPr/>
        </p:nvCxnSpPr>
        <p:spPr>
          <a:xfrm>
            <a:off x="2026025" y="2810435"/>
            <a:ext cx="1698810" cy="8068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10" idx="1"/>
          </p:cNvCxnSpPr>
          <p:nvPr/>
        </p:nvCxnSpPr>
        <p:spPr>
          <a:xfrm flipV="1">
            <a:off x="5419165" y="2003612"/>
            <a:ext cx="851646" cy="16136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3"/>
            <a:endCxn id="11" idx="2"/>
          </p:cNvCxnSpPr>
          <p:nvPr/>
        </p:nvCxnSpPr>
        <p:spPr>
          <a:xfrm flipV="1">
            <a:off x="5419165" y="2810435"/>
            <a:ext cx="3720352" cy="8068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 idx="3"/>
          </p:cNvCxnSpPr>
          <p:nvPr/>
        </p:nvCxnSpPr>
        <p:spPr>
          <a:xfrm>
            <a:off x="5419165" y="3617259"/>
            <a:ext cx="3617259" cy="11967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5" idx="3"/>
            <a:endCxn id="12" idx="0"/>
          </p:cNvCxnSpPr>
          <p:nvPr/>
        </p:nvCxnSpPr>
        <p:spPr>
          <a:xfrm>
            <a:off x="5419165" y="3617259"/>
            <a:ext cx="1698810" cy="11967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ight Brace 32"/>
          <p:cNvSpPr/>
          <p:nvPr/>
        </p:nvSpPr>
        <p:spPr>
          <a:xfrm>
            <a:off x="10555941" y="887506"/>
            <a:ext cx="450700" cy="21649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p:cNvSpPr txBox="1"/>
          <p:nvPr/>
        </p:nvSpPr>
        <p:spPr>
          <a:xfrm>
            <a:off x="11020088" y="1785328"/>
            <a:ext cx="1162947" cy="369332"/>
          </a:xfrm>
          <a:prstGeom prst="rect">
            <a:avLst/>
          </a:prstGeom>
          <a:noFill/>
        </p:spPr>
        <p:txBody>
          <a:bodyPr wrap="none" rtlCol="0">
            <a:spAutoFit/>
          </a:bodyPr>
          <a:lstStyle/>
          <a:p>
            <a:r>
              <a:rPr lang="en-US" dirty="0" smtClean="0"/>
              <a:t>Old </a:t>
            </a:r>
            <a:r>
              <a:rPr lang="en-US" dirty="0" err="1" smtClean="0"/>
              <a:t>Config</a:t>
            </a:r>
            <a:endParaRPr lang="en-US" dirty="0"/>
          </a:p>
        </p:txBody>
      </p:sp>
      <p:sp>
        <p:nvSpPr>
          <p:cNvPr id="35" name="Left Brace 34"/>
          <p:cNvSpPr/>
          <p:nvPr/>
        </p:nvSpPr>
        <p:spPr>
          <a:xfrm>
            <a:off x="5477438" y="4551829"/>
            <a:ext cx="430305" cy="2138082"/>
          </a:xfrm>
          <a:prstGeom prst="leftBrace">
            <a:avLst>
              <a:gd name="adj1" fmla="val 8333"/>
              <a:gd name="adj2" fmla="val 506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p:cNvSpPr txBox="1"/>
          <p:nvPr/>
        </p:nvSpPr>
        <p:spPr>
          <a:xfrm>
            <a:off x="4049190" y="5436203"/>
            <a:ext cx="1264642" cy="369332"/>
          </a:xfrm>
          <a:prstGeom prst="rect">
            <a:avLst/>
          </a:prstGeom>
          <a:noFill/>
        </p:spPr>
        <p:txBody>
          <a:bodyPr wrap="none" rtlCol="0">
            <a:spAutoFit/>
          </a:bodyPr>
          <a:lstStyle/>
          <a:p>
            <a:r>
              <a:rPr lang="en-US" dirty="0" smtClean="0"/>
              <a:t>New </a:t>
            </a:r>
            <a:r>
              <a:rPr lang="en-US" dirty="0" err="1" smtClean="0"/>
              <a:t>Config</a:t>
            </a:r>
            <a:endParaRPr lang="en-US" dirty="0"/>
          </a:p>
        </p:txBody>
      </p:sp>
      <p:sp>
        <p:nvSpPr>
          <p:cNvPr id="37" name="TextBox 36"/>
          <p:cNvSpPr txBox="1"/>
          <p:nvPr/>
        </p:nvSpPr>
        <p:spPr>
          <a:xfrm>
            <a:off x="228600" y="376518"/>
            <a:ext cx="382059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Old </a:t>
            </a:r>
            <a:r>
              <a:rPr lang="en-US" dirty="0" err="1" smtClean="0"/>
              <a:t>Config</a:t>
            </a:r>
            <a:r>
              <a:rPr lang="en-US" dirty="0" smtClean="0"/>
              <a:t>:  R1, R2, R3</a:t>
            </a:r>
          </a:p>
          <a:p>
            <a:r>
              <a:rPr lang="en-US" dirty="0" smtClean="0"/>
              <a:t>New </a:t>
            </a:r>
            <a:r>
              <a:rPr lang="en-US" dirty="0" err="1" smtClean="0"/>
              <a:t>Config</a:t>
            </a:r>
            <a:r>
              <a:rPr lang="en-US" dirty="0" smtClean="0"/>
              <a:t>:  R4, R5, R6</a:t>
            </a:r>
          </a:p>
          <a:p>
            <a:r>
              <a:rPr lang="en-US" dirty="0" smtClean="0"/>
              <a:t>Joint </a:t>
            </a:r>
            <a:r>
              <a:rPr lang="en-US" dirty="0" err="1" smtClean="0"/>
              <a:t>Config</a:t>
            </a:r>
            <a:r>
              <a:rPr lang="en-US" dirty="0" smtClean="0"/>
              <a:t>: R1, R2, R3, R4, R5, R6</a:t>
            </a:r>
            <a:endParaRPr lang="en-US" dirty="0"/>
          </a:p>
        </p:txBody>
      </p:sp>
      <p:sp>
        <p:nvSpPr>
          <p:cNvPr id="39" name="Oval 38"/>
          <p:cNvSpPr/>
          <p:nvPr/>
        </p:nvSpPr>
        <p:spPr>
          <a:xfrm>
            <a:off x="385483" y="4007222"/>
            <a:ext cx="1640542" cy="16136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 2</a:t>
            </a:r>
            <a:endParaRPr lang="en-US" dirty="0"/>
          </a:p>
        </p:txBody>
      </p:sp>
      <p:cxnSp>
        <p:nvCxnSpPr>
          <p:cNvPr id="40" name="Straight Arrow Connector 39"/>
          <p:cNvCxnSpPr>
            <a:stCxn id="39" idx="6"/>
            <a:endCxn id="5" idx="1"/>
          </p:cNvCxnSpPr>
          <p:nvPr/>
        </p:nvCxnSpPr>
        <p:spPr>
          <a:xfrm flipV="1">
            <a:off x="2026025" y="3617259"/>
            <a:ext cx="1698810" cy="11967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28600" y="5916706"/>
            <a:ext cx="3950056"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Client 1 is a standard client, but Client 2 </a:t>
            </a:r>
          </a:p>
          <a:p>
            <a:r>
              <a:rPr lang="en-US" dirty="0" smtClean="0"/>
              <a:t>initiates the configuration update.</a:t>
            </a:r>
            <a:endParaRPr lang="en-US" dirty="0"/>
          </a:p>
        </p:txBody>
      </p:sp>
      <p:sp>
        <p:nvSpPr>
          <p:cNvPr id="45" name="Rectangle 44"/>
          <p:cNvSpPr/>
          <p:nvPr/>
        </p:nvSpPr>
        <p:spPr>
          <a:xfrm>
            <a:off x="10313894" y="4814045"/>
            <a:ext cx="1694330" cy="16136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Raft Follower</a:t>
            </a:r>
          </a:p>
          <a:p>
            <a:pPr algn="ctr"/>
            <a:r>
              <a:rPr lang="en-US" dirty="0" smtClean="0"/>
              <a:t>R5</a:t>
            </a:r>
            <a:endParaRPr lang="en-US" dirty="0"/>
          </a:p>
        </p:txBody>
      </p:sp>
      <p:cxnSp>
        <p:nvCxnSpPr>
          <p:cNvPr id="46" name="Straight Arrow Connector 45"/>
          <p:cNvCxnSpPr>
            <a:stCxn id="5" idx="3"/>
            <a:endCxn id="45" idx="0"/>
          </p:cNvCxnSpPr>
          <p:nvPr/>
        </p:nvCxnSpPr>
        <p:spPr>
          <a:xfrm>
            <a:off x="5419165" y="3617259"/>
            <a:ext cx="5741894" cy="11967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79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Raft Uses Raft to Update Raft</a:t>
            </a:r>
            <a:endParaRPr lang="en-US" dirty="0"/>
          </a:p>
        </p:txBody>
      </p:sp>
      <p:sp>
        <p:nvSpPr>
          <p:cNvPr id="3" name="Content Placeholder 2"/>
          <p:cNvSpPr>
            <a:spLocks noGrp="1"/>
          </p:cNvSpPr>
          <p:nvPr>
            <p:ph idx="1"/>
          </p:nvPr>
        </p:nvSpPr>
        <p:spPr/>
        <p:txBody>
          <a:bodyPr/>
          <a:lstStyle/>
          <a:p>
            <a:r>
              <a:rPr lang="en-US" dirty="0" smtClean="0"/>
              <a:t>Let’s assume the leader survives while we are updating from </a:t>
            </a:r>
            <a:r>
              <a:rPr lang="en-US" dirty="0" err="1" smtClean="0"/>
              <a:t>C_old</a:t>
            </a:r>
            <a:r>
              <a:rPr lang="en-US" dirty="0" smtClean="0"/>
              <a:t> to </a:t>
            </a:r>
            <a:r>
              <a:rPr lang="en-US" dirty="0" err="1" smtClean="0"/>
              <a:t>C_new</a:t>
            </a:r>
            <a:r>
              <a:rPr lang="en-US" dirty="0" smtClean="0"/>
              <a:t>.</a:t>
            </a:r>
          </a:p>
          <a:p>
            <a:r>
              <a:rPr lang="en-US" dirty="0" smtClean="0"/>
              <a:t>When the leader receives a message to update the configuration, it stores this message as a log entry.</a:t>
            </a:r>
          </a:p>
          <a:p>
            <a:r>
              <a:rPr lang="en-US" dirty="0" smtClean="0"/>
              <a:t>It then replicates the log entry to all members of </a:t>
            </a:r>
            <a:r>
              <a:rPr lang="en-US" dirty="0" err="1" smtClean="0"/>
              <a:t>C_old</a:t>
            </a:r>
            <a:r>
              <a:rPr lang="en-US" dirty="0" smtClean="0"/>
              <a:t> and </a:t>
            </a:r>
            <a:r>
              <a:rPr lang="en-US" dirty="0" err="1" smtClean="0"/>
              <a:t>C_new</a:t>
            </a:r>
            <a:r>
              <a:rPr lang="en-US" dirty="0" smtClean="0"/>
              <a:t> </a:t>
            </a:r>
          </a:p>
          <a:p>
            <a:pPr lvl="1"/>
            <a:r>
              <a:rPr lang="en-US" dirty="0" err="1" smtClean="0"/>
              <a:t>C_old,new</a:t>
            </a:r>
            <a:r>
              <a:rPr lang="en-US" dirty="0" smtClean="0"/>
              <a:t> is the joint group</a:t>
            </a:r>
          </a:p>
          <a:p>
            <a:r>
              <a:rPr lang="en-US" dirty="0" smtClean="0"/>
              <a:t>It commits the entry once it has majority consensus from the </a:t>
            </a:r>
            <a:r>
              <a:rPr lang="en-US" dirty="0" err="1" smtClean="0"/>
              <a:t>C_old,new</a:t>
            </a:r>
            <a:endParaRPr lang="en-US" dirty="0" smtClean="0"/>
          </a:p>
          <a:p>
            <a:endParaRPr lang="en-US" dirty="0"/>
          </a:p>
        </p:txBody>
      </p:sp>
    </p:spTree>
    <p:extLst>
      <p:ext uri="{BB962C8B-B14F-4D97-AF65-F5344CB8AC3E}">
        <p14:creationId xmlns:p14="http://schemas.microsoft.com/office/powerpoint/2010/main" val="2136579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the Switch to </a:t>
            </a:r>
            <a:r>
              <a:rPr lang="en-US" dirty="0" err="1" smtClean="0"/>
              <a:t>C_new</a:t>
            </a:r>
            <a:endParaRPr lang="en-US" dirty="0"/>
          </a:p>
        </p:txBody>
      </p:sp>
      <p:sp>
        <p:nvSpPr>
          <p:cNvPr id="3" name="Content Placeholder 2"/>
          <p:cNvSpPr>
            <a:spLocks noGrp="1"/>
          </p:cNvSpPr>
          <p:nvPr>
            <p:ph idx="1"/>
          </p:nvPr>
        </p:nvSpPr>
        <p:spPr/>
        <p:txBody>
          <a:bodyPr>
            <a:normAutofit fontScale="92500"/>
          </a:bodyPr>
          <a:lstStyle/>
          <a:p>
            <a:r>
              <a:rPr lang="en-US" dirty="0" smtClean="0"/>
              <a:t>When that a majority of </a:t>
            </a:r>
            <a:r>
              <a:rPr lang="en-US" dirty="0" err="1" smtClean="0"/>
              <a:t>C_old,new</a:t>
            </a:r>
            <a:r>
              <a:rPr lang="en-US" dirty="0" smtClean="0"/>
              <a:t> have committed the update message, it means that a consensus of old and new servers are aware of the update</a:t>
            </a:r>
          </a:p>
          <a:p>
            <a:pPr lvl="1"/>
            <a:r>
              <a:rPr lang="en-US" dirty="0"/>
              <a:t>If the leader crashes, another eligible candidate can be come the leader of the joint </a:t>
            </a:r>
            <a:r>
              <a:rPr lang="en-US" dirty="0" smtClean="0"/>
              <a:t>configuration</a:t>
            </a:r>
          </a:p>
          <a:p>
            <a:r>
              <a:rPr lang="en-US" dirty="0" smtClean="0"/>
              <a:t>It is now safe for the leader to send the </a:t>
            </a:r>
            <a:r>
              <a:rPr lang="en-US" dirty="0" err="1" smtClean="0"/>
              <a:t>C_new</a:t>
            </a:r>
            <a:r>
              <a:rPr lang="en-US" dirty="0" smtClean="0"/>
              <a:t> configuration information to just the members of </a:t>
            </a:r>
            <a:r>
              <a:rPr lang="en-US" dirty="0" err="1" smtClean="0"/>
              <a:t>C_new</a:t>
            </a:r>
            <a:endParaRPr lang="en-US" dirty="0" smtClean="0"/>
          </a:p>
          <a:p>
            <a:pPr lvl="1"/>
            <a:r>
              <a:rPr lang="en-US" dirty="0" smtClean="0"/>
              <a:t>In the process of accepting </a:t>
            </a:r>
            <a:r>
              <a:rPr lang="en-US" dirty="0" err="1" smtClean="0"/>
              <a:t>C_new</a:t>
            </a:r>
            <a:r>
              <a:rPr lang="en-US" dirty="0" smtClean="0"/>
              <a:t>, the follower also accepts all previous messages as described last time</a:t>
            </a:r>
          </a:p>
          <a:p>
            <a:r>
              <a:rPr lang="en-US" dirty="0" smtClean="0"/>
              <a:t>Once a majority of </a:t>
            </a:r>
            <a:r>
              <a:rPr lang="en-US" dirty="0" err="1" smtClean="0"/>
              <a:t>C_new</a:t>
            </a:r>
            <a:r>
              <a:rPr lang="en-US" dirty="0" smtClean="0"/>
              <a:t> members have committed this information, </a:t>
            </a:r>
            <a:r>
              <a:rPr lang="en-US" dirty="0" err="1" smtClean="0"/>
              <a:t>C_old</a:t>
            </a:r>
            <a:r>
              <a:rPr lang="en-US" dirty="0" smtClean="0"/>
              <a:t> can be shut down.</a:t>
            </a:r>
          </a:p>
          <a:p>
            <a:r>
              <a:rPr lang="en-US" dirty="0" smtClean="0"/>
              <a:t>This may include the leader of </a:t>
            </a:r>
            <a:r>
              <a:rPr lang="en-US" dirty="0" err="1" smtClean="0"/>
              <a:t>C_old,new</a:t>
            </a:r>
            <a:r>
              <a:rPr lang="en-US" dirty="0" smtClean="0"/>
              <a:t>, so a new leader is elected.</a:t>
            </a:r>
          </a:p>
          <a:p>
            <a:endParaRPr lang="en-US" dirty="0"/>
          </a:p>
        </p:txBody>
      </p:sp>
    </p:spTree>
    <p:extLst>
      <p:ext uri="{BB962C8B-B14F-4D97-AF65-F5344CB8AC3E}">
        <p14:creationId xmlns:p14="http://schemas.microsoft.com/office/powerpoint/2010/main" val="1306309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 #1: Bringing New Servers Up to State</a:t>
            </a:r>
            <a:endParaRPr lang="en-US" dirty="0"/>
          </a:p>
        </p:txBody>
      </p:sp>
      <p:sp>
        <p:nvSpPr>
          <p:cNvPr id="3" name="Content Placeholder 2"/>
          <p:cNvSpPr>
            <a:spLocks noGrp="1"/>
          </p:cNvSpPr>
          <p:nvPr>
            <p:ph idx="1"/>
          </p:nvPr>
        </p:nvSpPr>
        <p:spPr/>
        <p:txBody>
          <a:bodyPr/>
          <a:lstStyle/>
          <a:p>
            <a:r>
              <a:rPr lang="en-US" dirty="0" smtClean="0"/>
              <a:t>New servers may begin as blank slates with no logs.  </a:t>
            </a:r>
          </a:p>
          <a:p>
            <a:r>
              <a:rPr lang="en-US" dirty="0" smtClean="0"/>
              <a:t>The Raft leader updates them just like it would update any other server</a:t>
            </a:r>
          </a:p>
          <a:p>
            <a:r>
              <a:rPr lang="en-US" dirty="0" smtClean="0"/>
              <a:t>Problem: </a:t>
            </a:r>
            <a:r>
              <a:rPr lang="en-US" dirty="0" err="1" smtClean="0"/>
              <a:t>C_old,new</a:t>
            </a:r>
            <a:r>
              <a:rPr lang="en-US" dirty="0" smtClean="0"/>
              <a:t> will be larger than </a:t>
            </a:r>
            <a:r>
              <a:rPr lang="en-US" dirty="0" err="1" smtClean="0"/>
              <a:t>C_old</a:t>
            </a:r>
            <a:r>
              <a:rPr lang="en-US" dirty="0" smtClean="0"/>
              <a:t>, so majority consensus commits and leader changes may not be achievable or take much longer.</a:t>
            </a:r>
            <a:endParaRPr lang="en-US" dirty="0"/>
          </a:p>
          <a:p>
            <a:pPr lvl="1"/>
            <a:r>
              <a:rPr lang="en-US" dirty="0" smtClean="0"/>
              <a:t>The servers in </a:t>
            </a:r>
            <a:r>
              <a:rPr lang="en-US" dirty="0" err="1" smtClean="0"/>
              <a:t>C_new</a:t>
            </a:r>
            <a:r>
              <a:rPr lang="en-US" dirty="0" smtClean="0"/>
              <a:t> are still busy catching up.</a:t>
            </a:r>
          </a:p>
          <a:p>
            <a:r>
              <a:rPr lang="en-US" dirty="0" smtClean="0"/>
              <a:t>Raft’s simple solution: the servers in </a:t>
            </a:r>
            <a:r>
              <a:rPr lang="en-US" dirty="0" err="1" smtClean="0"/>
              <a:t>C_new</a:t>
            </a:r>
            <a:r>
              <a:rPr lang="en-US" dirty="0" smtClean="0"/>
              <a:t> are </a:t>
            </a:r>
            <a:r>
              <a:rPr lang="en-US" b="1" dirty="0" smtClean="0"/>
              <a:t>non-voting </a:t>
            </a:r>
            <a:r>
              <a:rPr lang="en-US" dirty="0" smtClean="0"/>
              <a:t>members until they catch up with </a:t>
            </a:r>
            <a:r>
              <a:rPr lang="en-US" dirty="0" err="1" smtClean="0"/>
              <a:t>C_old</a:t>
            </a:r>
            <a:endParaRPr lang="en-US" dirty="0" smtClean="0"/>
          </a:p>
          <a:p>
            <a:pPr lvl="1"/>
            <a:r>
              <a:rPr lang="en-US" dirty="0" smtClean="0"/>
              <a:t>Raft paper doesn’t specify what exactly it means by “catch up”</a:t>
            </a:r>
          </a:p>
        </p:txBody>
      </p:sp>
    </p:spTree>
    <p:extLst>
      <p:ext uri="{BB962C8B-B14F-4D97-AF65-F5344CB8AC3E}">
        <p14:creationId xmlns:p14="http://schemas.microsoft.com/office/powerpoint/2010/main" val="269211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 #2: </a:t>
            </a:r>
            <a:r>
              <a:rPr lang="en-US" dirty="0" err="1" smtClean="0"/>
              <a:t>C_old,new</a:t>
            </a:r>
            <a:r>
              <a:rPr lang="en-US" dirty="0" smtClean="0"/>
              <a:t> Leaders May Not Be Part of </a:t>
            </a:r>
            <a:r>
              <a:rPr lang="en-US" dirty="0" err="1" smtClean="0"/>
              <a:t>C_new</a:t>
            </a:r>
            <a:endParaRPr lang="en-US" dirty="0"/>
          </a:p>
        </p:txBody>
      </p:sp>
      <p:sp>
        <p:nvSpPr>
          <p:cNvPr id="3" name="Content Placeholder 2"/>
          <p:cNvSpPr>
            <a:spLocks noGrp="1"/>
          </p:cNvSpPr>
          <p:nvPr>
            <p:ph idx="1"/>
          </p:nvPr>
        </p:nvSpPr>
        <p:spPr/>
        <p:txBody>
          <a:bodyPr/>
          <a:lstStyle/>
          <a:p>
            <a:r>
              <a:rPr lang="en-US" dirty="0" smtClean="0"/>
              <a:t>The leader steps down after it has committed </a:t>
            </a:r>
            <a:r>
              <a:rPr lang="en-US" dirty="0" err="1" smtClean="0"/>
              <a:t>C_new</a:t>
            </a:r>
            <a:endParaRPr lang="en-US" dirty="0" smtClean="0"/>
          </a:p>
          <a:p>
            <a:pPr lvl="1"/>
            <a:r>
              <a:rPr lang="en-US" dirty="0" smtClean="0"/>
              <a:t>That is, a majority of </a:t>
            </a:r>
            <a:r>
              <a:rPr lang="en-US" dirty="0" err="1" smtClean="0"/>
              <a:t>C_new</a:t>
            </a:r>
            <a:r>
              <a:rPr lang="en-US" dirty="0" smtClean="0"/>
              <a:t> members have logged </a:t>
            </a:r>
            <a:r>
              <a:rPr lang="en-US" dirty="0" err="1" smtClean="0"/>
              <a:t>C_new</a:t>
            </a:r>
            <a:r>
              <a:rPr lang="en-US" dirty="0" smtClean="0"/>
              <a:t> configuration information</a:t>
            </a:r>
          </a:p>
          <a:p>
            <a:r>
              <a:rPr lang="en-US" dirty="0" smtClean="0"/>
              <a:t>Until this happens, the leader is interacting with clients and writing logs to the </a:t>
            </a:r>
            <a:r>
              <a:rPr lang="en-US" dirty="0" err="1" smtClean="0"/>
              <a:t>C_new</a:t>
            </a:r>
            <a:r>
              <a:rPr lang="en-US" dirty="0" smtClean="0"/>
              <a:t> servers but not its own logs</a:t>
            </a:r>
          </a:p>
          <a:p>
            <a:pPr lvl="1"/>
            <a:r>
              <a:rPr lang="en-US" dirty="0" smtClean="0"/>
              <a:t>So it doesn’t include itself in majorities</a:t>
            </a:r>
          </a:p>
        </p:txBody>
      </p:sp>
    </p:spTree>
    <p:extLst>
      <p:ext uri="{BB962C8B-B14F-4D97-AF65-F5344CB8AC3E}">
        <p14:creationId xmlns:p14="http://schemas.microsoft.com/office/powerpoint/2010/main" val="1931824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Raft Recap</a:t>
            </a:r>
            <a:endParaRPr lang="en-US" dirty="0"/>
          </a:p>
        </p:txBody>
      </p:sp>
      <p:sp>
        <p:nvSpPr>
          <p:cNvPr id="3" name="Content Placeholder 2"/>
          <p:cNvSpPr>
            <a:spLocks noGrp="1"/>
          </p:cNvSpPr>
          <p:nvPr>
            <p:ph idx="1"/>
          </p:nvPr>
        </p:nvSpPr>
        <p:spPr>
          <a:xfrm>
            <a:off x="838200" y="1712891"/>
            <a:ext cx="10515600" cy="4351338"/>
          </a:xfrm>
        </p:spPr>
        <p:style>
          <a:lnRef idx="2">
            <a:schemeClr val="dk1"/>
          </a:lnRef>
          <a:fillRef idx="1">
            <a:schemeClr val="lt1"/>
          </a:fillRef>
          <a:effectRef idx="0">
            <a:schemeClr val="dk1"/>
          </a:effectRef>
          <a:fontRef idx="minor">
            <a:schemeClr val="dk1"/>
          </a:fontRef>
        </p:style>
        <p:txBody>
          <a:bodyPr/>
          <a:lstStyle/>
          <a:p>
            <a:r>
              <a:rPr lang="en-US" dirty="0" smtClean="0"/>
              <a:t>Log-centric design is a powerful way to build fault tolerant distributed systems.</a:t>
            </a:r>
          </a:p>
          <a:p>
            <a:pPr lvl="1"/>
            <a:r>
              <a:rPr lang="en-US" dirty="0" smtClean="0"/>
              <a:t>Logs act as a state machine</a:t>
            </a:r>
            <a:endParaRPr lang="en-US" dirty="0" smtClean="0"/>
          </a:p>
          <a:p>
            <a:r>
              <a:rPr lang="en-US" dirty="0" smtClean="0"/>
              <a:t>Raft is a protocol for maintaining log consistency across multiple servers through consensus</a:t>
            </a:r>
          </a:p>
          <a:p>
            <a:r>
              <a:rPr lang="en-US" dirty="0" smtClean="0"/>
              <a:t>It uses a strong leader model, is very similar to Zookeeper’s </a:t>
            </a:r>
            <a:r>
              <a:rPr lang="en-US" dirty="0" err="1" smtClean="0"/>
              <a:t>Zab</a:t>
            </a:r>
            <a:r>
              <a:rPr lang="en-US" dirty="0" smtClean="0"/>
              <a:t> protocol</a:t>
            </a:r>
          </a:p>
          <a:p>
            <a:r>
              <a:rPr lang="en-US" dirty="0" smtClean="0"/>
              <a:t>You could (probably) implement Raft with Zookeeper</a:t>
            </a:r>
          </a:p>
          <a:p>
            <a:pPr lvl="1"/>
            <a:r>
              <a:rPr lang="en-US" dirty="0" smtClean="0"/>
              <a:t>I have not verified this....</a:t>
            </a:r>
            <a:endParaRPr lang="en-US" dirty="0" smtClean="0"/>
          </a:p>
          <a:p>
            <a:endParaRPr lang="en-US" dirty="0"/>
          </a:p>
        </p:txBody>
      </p:sp>
    </p:spTree>
    <p:extLst>
      <p:ext uri="{BB962C8B-B14F-4D97-AF65-F5344CB8AC3E}">
        <p14:creationId xmlns:p14="http://schemas.microsoft.com/office/powerpoint/2010/main" val="1511111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Final Thoughts on Continuous Deployment</a:t>
            </a:r>
            <a:endParaRPr lang="en-US" dirty="0"/>
          </a:p>
        </p:txBody>
      </p:sp>
      <p:sp>
        <p:nvSpPr>
          <p:cNvPr id="7" name="Content Placeholder 6"/>
          <p:cNvSpPr>
            <a:spLocks noGrp="1"/>
          </p:cNvSpPr>
          <p:nvPr>
            <p:ph idx="1"/>
          </p:nvPr>
        </p:nvSpPr>
        <p:spPr/>
        <p:txBody>
          <a:bodyPr/>
          <a:lstStyle/>
          <a:p>
            <a:r>
              <a:rPr lang="en-US" dirty="0" smtClean="0"/>
              <a:t>Raft’s configuration update protocol may be interesting to apply to Airavata’s </a:t>
            </a:r>
            <a:r>
              <a:rPr lang="en-US" dirty="0" err="1" smtClean="0"/>
              <a:t>stateful</a:t>
            </a:r>
            <a:r>
              <a:rPr lang="en-US" dirty="0" smtClean="0"/>
              <a:t> components such as the Registry</a:t>
            </a:r>
          </a:p>
          <a:p>
            <a:r>
              <a:rPr lang="en-US" dirty="0" smtClean="0"/>
              <a:t>This requires redesigning Airavata to be log-centric instead of message-queue centric.</a:t>
            </a:r>
          </a:p>
          <a:p>
            <a:r>
              <a:rPr lang="en-US" dirty="0" smtClean="0"/>
              <a:t>The proposed Kafka-centered approach described on Airavata’s Dev list would provide this.</a:t>
            </a:r>
          </a:p>
          <a:p>
            <a:pPr lvl="1"/>
            <a:r>
              <a:rPr lang="en-US" dirty="0" smtClean="0"/>
              <a:t>We would need to consider how Kafka client groups would change under this scenario.  </a:t>
            </a:r>
            <a:endParaRPr lang="en-US" dirty="0"/>
          </a:p>
        </p:txBody>
      </p:sp>
    </p:spTree>
    <p:extLst>
      <p:ext uri="{BB962C8B-B14F-4D97-AF65-F5344CB8AC3E}">
        <p14:creationId xmlns:p14="http://schemas.microsoft.com/office/powerpoint/2010/main" val="610792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Log Compaction</a:t>
            </a:r>
            <a:endParaRPr lang="en-US" dirty="0"/>
          </a:p>
        </p:txBody>
      </p:sp>
      <p:sp>
        <p:nvSpPr>
          <p:cNvPr id="5" name="Text Placeholder 4"/>
          <p:cNvSpPr>
            <a:spLocks noGrp="1"/>
          </p:cNvSpPr>
          <p:nvPr>
            <p:ph type="body" idx="1"/>
          </p:nvPr>
        </p:nvSpPr>
        <p:spPr/>
        <p:txBody>
          <a:bodyPr/>
          <a:lstStyle/>
          <a:p>
            <a:r>
              <a:rPr lang="en-US" dirty="0" smtClean="0"/>
              <a:t>Managing old logs and rapidly updating new followers</a:t>
            </a:r>
            <a:endParaRPr lang="en-US" dirty="0"/>
          </a:p>
        </p:txBody>
      </p:sp>
    </p:spTree>
    <p:extLst>
      <p:ext uri="{BB962C8B-B14F-4D97-AF65-F5344CB8AC3E}">
        <p14:creationId xmlns:p14="http://schemas.microsoft.com/office/powerpoint/2010/main" val="1130452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Raft Log Compaction</a:t>
            </a:r>
            <a:endParaRPr lang="en-US" dirty="0"/>
          </a:p>
        </p:txBody>
      </p:sp>
      <p:sp>
        <p:nvSpPr>
          <p:cNvPr id="3" name="Content Placeholder 2"/>
          <p:cNvSpPr>
            <a:spLocks noGrp="1"/>
          </p:cNvSpPr>
          <p:nvPr>
            <p:ph idx="1"/>
          </p:nvPr>
        </p:nvSpPr>
        <p:spPr/>
        <p:txBody>
          <a:bodyPr/>
          <a:lstStyle/>
          <a:p>
            <a:r>
              <a:rPr lang="en-US" dirty="0" smtClean="0"/>
              <a:t>As we saw with Kafka, logs grow without bound</a:t>
            </a:r>
          </a:p>
          <a:p>
            <a:r>
              <a:rPr lang="en-US" dirty="0" smtClean="0"/>
              <a:t>Kafka discards logs after a timeout period</a:t>
            </a:r>
          </a:p>
          <a:p>
            <a:pPr lvl="1"/>
            <a:r>
              <a:rPr lang="en-US" dirty="0" smtClean="0"/>
              <a:t>An SLA understood by all clients</a:t>
            </a:r>
          </a:p>
          <a:p>
            <a:r>
              <a:rPr lang="en-US" dirty="0" smtClean="0"/>
              <a:t>Replicating entire logs is important in two scenarios</a:t>
            </a:r>
          </a:p>
          <a:p>
            <a:pPr lvl="1"/>
            <a:r>
              <a:rPr lang="en-US" dirty="0" smtClean="0"/>
              <a:t>Bringing a new server up to date during configuration changes</a:t>
            </a:r>
          </a:p>
          <a:p>
            <a:pPr lvl="1"/>
            <a:r>
              <a:rPr lang="en-US" dirty="0" smtClean="0"/>
              <a:t>Updating a follower server that may have been offline</a:t>
            </a:r>
          </a:p>
          <a:p>
            <a:r>
              <a:rPr lang="en-US" dirty="0" smtClean="0"/>
              <a:t>We need a strategy...</a:t>
            </a:r>
          </a:p>
        </p:txBody>
      </p:sp>
    </p:spTree>
    <p:extLst>
      <p:ext uri="{BB962C8B-B14F-4D97-AF65-F5344CB8AC3E}">
        <p14:creationId xmlns:p14="http://schemas.microsoft.com/office/powerpoint/2010/main" val="633494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Snapshotting</a:t>
            </a:r>
            <a:endParaRPr lang="en-US" dirty="0"/>
          </a:p>
        </p:txBody>
      </p:sp>
      <p:sp>
        <p:nvSpPr>
          <p:cNvPr id="3" name="Content Placeholder 2"/>
          <p:cNvSpPr>
            <a:spLocks noGrp="1"/>
          </p:cNvSpPr>
          <p:nvPr>
            <p:ph sz="half" idx="1"/>
          </p:nvPr>
        </p:nvSpPr>
        <p:spPr>
          <a:xfrm>
            <a:off x="838200" y="1825625"/>
            <a:ext cx="10515600" cy="4351338"/>
          </a:xfrm>
        </p:spPr>
        <p:txBody>
          <a:bodyPr>
            <a:normAutofit/>
          </a:bodyPr>
          <a:lstStyle/>
          <a:p>
            <a:r>
              <a:rPr lang="en-US" dirty="0" smtClean="0"/>
              <a:t>Used by Zookeeper, Chubby and other systems</a:t>
            </a:r>
          </a:p>
          <a:p>
            <a:r>
              <a:rPr lang="en-US" dirty="0" smtClean="0"/>
              <a:t>The entire log up to a snapshot point is written to stable, long term storage</a:t>
            </a:r>
          </a:p>
          <a:p>
            <a:pPr lvl="1"/>
            <a:r>
              <a:rPr lang="en-US" dirty="0" smtClean="0"/>
              <a:t>This is external to the Raft system</a:t>
            </a:r>
          </a:p>
          <a:p>
            <a:r>
              <a:rPr lang="en-US" dirty="0" smtClean="0"/>
              <a:t>All the logs up to the snapshot point are then discarded</a:t>
            </a:r>
          </a:p>
          <a:p>
            <a:r>
              <a:rPr lang="en-US" dirty="0" smtClean="0"/>
              <a:t>The snapshot is a log entry that replaces the old entries.</a:t>
            </a:r>
          </a:p>
          <a:p>
            <a:pPr lvl="1"/>
            <a:endParaRPr lang="en-US" dirty="0"/>
          </a:p>
        </p:txBody>
      </p:sp>
    </p:spTree>
    <p:extLst>
      <p:ext uri="{BB962C8B-B14F-4D97-AF65-F5344CB8AC3E}">
        <p14:creationId xmlns:p14="http://schemas.microsoft.com/office/powerpoint/2010/main" val="2073320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Raft Log Compaction</a:t>
            </a:r>
            <a:endParaRPr lang="en-US" dirty="0"/>
          </a:p>
        </p:txBody>
      </p:sp>
      <p:sp>
        <p:nvSpPr>
          <p:cNvPr id="6" name="Content Placeholder 5"/>
          <p:cNvSpPr>
            <a:spLocks noGrp="1"/>
          </p:cNvSpPr>
          <p:nvPr>
            <p:ph idx="1"/>
          </p:nvPr>
        </p:nvSpPr>
        <p:spPr>
          <a:xfrm>
            <a:off x="838200" y="1700365"/>
            <a:ext cx="4296806" cy="3923821"/>
          </a:xfrm>
        </p:spPr>
        <p:txBody>
          <a:bodyPr/>
          <a:lstStyle/>
          <a:p>
            <a:r>
              <a:rPr lang="en-US" dirty="0"/>
              <a:t>In Raft, each server can snapshot independently </a:t>
            </a:r>
          </a:p>
          <a:p>
            <a:pPr lvl="1"/>
            <a:r>
              <a:rPr lang="en-US" dirty="0"/>
              <a:t>Only committed entries are snapshotted</a:t>
            </a:r>
          </a:p>
          <a:p>
            <a:r>
              <a:rPr lang="en-US" dirty="0"/>
              <a:t>The snapshot contains</a:t>
            </a:r>
          </a:p>
          <a:p>
            <a:pPr lvl="1"/>
            <a:r>
              <a:rPr lang="en-US" dirty="0"/>
              <a:t>The last included log index</a:t>
            </a:r>
          </a:p>
          <a:p>
            <a:pPr lvl="1"/>
            <a:r>
              <a:rPr lang="en-US" dirty="0"/>
              <a:t>The last included term</a:t>
            </a:r>
          </a:p>
          <a:p>
            <a:pPr lvl="1"/>
            <a:r>
              <a:rPr lang="en-US" dirty="0"/>
              <a:t>The system state at the snapshot point in the </a:t>
            </a:r>
            <a:r>
              <a:rPr lang="en-US" dirty="0" smtClean="0"/>
              <a:t>log</a:t>
            </a:r>
          </a:p>
        </p:txBody>
      </p:sp>
      <p:pic>
        <p:nvPicPr>
          <p:cNvPr id="7" name="Picture 6"/>
          <p:cNvPicPr>
            <a:picLocks noChangeAspect="1"/>
          </p:cNvPicPr>
          <p:nvPr/>
        </p:nvPicPr>
        <p:blipFill rotWithShape="1">
          <a:blip r:embed="rId2"/>
          <a:srcRect l="4156" t="15890" r="20502" b="30228"/>
          <a:stretch/>
        </p:blipFill>
        <p:spPr>
          <a:xfrm>
            <a:off x="5211224" y="1838151"/>
            <a:ext cx="6778465" cy="3635723"/>
          </a:xfrm>
          <a:prstGeom prst="rect">
            <a:avLst/>
          </a:prstGeom>
        </p:spPr>
      </p:pic>
      <p:sp>
        <p:nvSpPr>
          <p:cNvPr id="8" name="TextBox 7"/>
          <p:cNvSpPr txBox="1"/>
          <p:nvPr/>
        </p:nvSpPr>
        <p:spPr>
          <a:xfrm>
            <a:off x="838200" y="5621337"/>
            <a:ext cx="10515600"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smtClean="0"/>
              <a:t>Note “state machine state” may be application specific or </a:t>
            </a:r>
            <a:r>
              <a:rPr lang="en-US" sz="2400" dirty="0" err="1" smtClean="0"/>
              <a:t>determiend</a:t>
            </a:r>
            <a:r>
              <a:rPr lang="en-US" sz="2400" dirty="0" smtClean="0"/>
              <a:t> through some other strategy. Raft does specify what you store in the snapshot log entry.  This is a tricky bit. </a:t>
            </a:r>
            <a:endParaRPr lang="en-US" sz="2400" dirty="0"/>
          </a:p>
        </p:txBody>
      </p:sp>
    </p:spTree>
    <p:extLst>
      <p:ext uri="{BB962C8B-B14F-4D97-AF65-F5344CB8AC3E}">
        <p14:creationId xmlns:p14="http://schemas.microsoft.com/office/powerpoint/2010/main" val="1235163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Leader-Specified Snapshots</a:t>
            </a:r>
            <a:endParaRPr lang="en-US" dirty="0"/>
          </a:p>
        </p:txBody>
      </p:sp>
      <p:sp>
        <p:nvSpPr>
          <p:cNvPr id="3" name="Content Placeholder 2"/>
          <p:cNvSpPr>
            <a:spLocks noGrp="1"/>
          </p:cNvSpPr>
          <p:nvPr>
            <p:ph idx="1"/>
          </p:nvPr>
        </p:nvSpPr>
        <p:spPr>
          <a:xfrm>
            <a:off x="838200" y="1781047"/>
            <a:ext cx="5105400" cy="4351338"/>
          </a:xfrm>
        </p:spPr>
        <p:txBody>
          <a:bodyPr>
            <a:normAutofit fontScale="92500" lnSpcReduction="10000"/>
          </a:bodyPr>
          <a:lstStyle/>
          <a:p>
            <a:r>
              <a:rPr lang="en-US" dirty="0" smtClean="0"/>
              <a:t>Recall the way Raft works:</a:t>
            </a:r>
          </a:p>
          <a:p>
            <a:pPr lvl="1"/>
            <a:r>
              <a:rPr lang="en-US" dirty="0" smtClean="0"/>
              <a:t>Leaders instruct followers to append entries.</a:t>
            </a:r>
          </a:p>
          <a:p>
            <a:pPr lvl="1"/>
            <a:r>
              <a:rPr lang="en-US" dirty="0" smtClean="0"/>
              <a:t>The leader walks backward through its log until it finds an entry that the follower doesn’t have</a:t>
            </a:r>
          </a:p>
          <a:p>
            <a:r>
              <a:rPr lang="en-US" dirty="0" smtClean="0"/>
              <a:t>What if a follower doesn’t have entries that the leader has already snapshotted?</a:t>
            </a:r>
          </a:p>
          <a:p>
            <a:r>
              <a:rPr lang="en-US" dirty="0" smtClean="0"/>
              <a:t>The Raft API includes a method </a:t>
            </a:r>
            <a:r>
              <a:rPr lang="en-US" dirty="0" err="1" smtClean="0"/>
              <a:t>InstallSnapshot</a:t>
            </a:r>
            <a:r>
              <a:rPr lang="en-US" dirty="0" smtClean="0"/>
              <a:t> that the leader invokes on the lagging follower</a:t>
            </a:r>
          </a:p>
          <a:p>
            <a:endParaRPr lang="en-US" dirty="0"/>
          </a:p>
        </p:txBody>
      </p:sp>
      <p:sp>
        <p:nvSpPr>
          <p:cNvPr id="101" name="Rectangle 100"/>
          <p:cNvSpPr/>
          <p:nvPr/>
        </p:nvSpPr>
        <p:spPr>
          <a:xfrm>
            <a:off x="8162364" y="2353239"/>
            <a:ext cx="381000" cy="381000"/>
          </a:xfrm>
          <a:prstGeom prst="rect">
            <a:avLst/>
          </a:prstGeom>
          <a:solidFill>
            <a:srgbClr val="D5FFD5"/>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1</a:t>
            </a:r>
          </a:p>
        </p:txBody>
      </p:sp>
      <p:sp>
        <p:nvSpPr>
          <p:cNvPr id="102" name="Rectangle 101"/>
          <p:cNvSpPr/>
          <p:nvPr/>
        </p:nvSpPr>
        <p:spPr>
          <a:xfrm>
            <a:off x="9305364" y="2353239"/>
            <a:ext cx="381000" cy="381000"/>
          </a:xfrm>
          <a:prstGeom prst="rect">
            <a:avLst/>
          </a:prstGeom>
          <a:solidFill>
            <a:srgbClr val="FFFF9B"/>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4</a:t>
            </a:r>
          </a:p>
        </p:txBody>
      </p:sp>
      <p:sp>
        <p:nvSpPr>
          <p:cNvPr id="103" name="Rectangle 102"/>
          <p:cNvSpPr/>
          <p:nvPr/>
        </p:nvSpPr>
        <p:spPr>
          <a:xfrm>
            <a:off x="8543364" y="2353239"/>
            <a:ext cx="381000" cy="381000"/>
          </a:xfrm>
          <a:prstGeom prst="rect">
            <a:avLst/>
          </a:prstGeom>
          <a:solidFill>
            <a:srgbClr val="D5FFD5"/>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1</a:t>
            </a:r>
          </a:p>
        </p:txBody>
      </p:sp>
      <p:sp>
        <p:nvSpPr>
          <p:cNvPr id="104" name="Rectangle 103"/>
          <p:cNvSpPr/>
          <p:nvPr/>
        </p:nvSpPr>
        <p:spPr>
          <a:xfrm>
            <a:off x="8924364" y="2353239"/>
            <a:ext cx="381000" cy="381000"/>
          </a:xfrm>
          <a:prstGeom prst="rect">
            <a:avLst/>
          </a:prstGeom>
          <a:solidFill>
            <a:srgbClr val="D5FFD5"/>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1</a:t>
            </a:r>
          </a:p>
        </p:txBody>
      </p:sp>
      <p:sp>
        <p:nvSpPr>
          <p:cNvPr id="105" name="Rectangle 104"/>
          <p:cNvSpPr/>
          <p:nvPr/>
        </p:nvSpPr>
        <p:spPr>
          <a:xfrm>
            <a:off x="9686364" y="2353239"/>
            <a:ext cx="381000" cy="381000"/>
          </a:xfrm>
          <a:prstGeom prst="rect">
            <a:avLst/>
          </a:prstGeom>
          <a:solidFill>
            <a:srgbClr val="FFFF9B"/>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4</a:t>
            </a:r>
          </a:p>
        </p:txBody>
      </p:sp>
      <p:sp>
        <p:nvSpPr>
          <p:cNvPr id="106" name="Rectangle 105"/>
          <p:cNvSpPr/>
          <p:nvPr/>
        </p:nvSpPr>
        <p:spPr>
          <a:xfrm>
            <a:off x="10067364" y="2353239"/>
            <a:ext cx="381000" cy="381000"/>
          </a:xfrm>
          <a:prstGeom prst="rect">
            <a:avLst/>
          </a:prstGeom>
          <a:solidFill>
            <a:srgbClr val="FFC3CE"/>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5</a:t>
            </a:r>
          </a:p>
        </p:txBody>
      </p:sp>
      <p:sp>
        <p:nvSpPr>
          <p:cNvPr id="107" name="Rectangle 106"/>
          <p:cNvSpPr/>
          <p:nvPr/>
        </p:nvSpPr>
        <p:spPr>
          <a:xfrm>
            <a:off x="10448364" y="2353239"/>
            <a:ext cx="381000" cy="381000"/>
          </a:xfrm>
          <a:prstGeom prst="rect">
            <a:avLst/>
          </a:prstGeom>
          <a:solidFill>
            <a:srgbClr val="FFC3CE"/>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5</a:t>
            </a:r>
          </a:p>
        </p:txBody>
      </p:sp>
      <p:sp>
        <p:nvSpPr>
          <p:cNvPr id="108" name="Rectangle 107"/>
          <p:cNvSpPr/>
          <p:nvPr/>
        </p:nvSpPr>
        <p:spPr>
          <a:xfrm>
            <a:off x="10829364" y="2353239"/>
            <a:ext cx="381000" cy="381000"/>
          </a:xfrm>
          <a:prstGeom prst="rect">
            <a:avLst/>
          </a:prstGeom>
          <a:solidFill>
            <a:srgbClr val="CCD9F4"/>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6</a:t>
            </a:r>
          </a:p>
        </p:txBody>
      </p:sp>
      <p:sp>
        <p:nvSpPr>
          <p:cNvPr id="109" name="Rectangle 108"/>
          <p:cNvSpPr/>
          <p:nvPr/>
        </p:nvSpPr>
        <p:spPr>
          <a:xfrm>
            <a:off x="11210364" y="2353239"/>
            <a:ext cx="381000" cy="381000"/>
          </a:xfrm>
          <a:prstGeom prst="rect">
            <a:avLst/>
          </a:prstGeom>
          <a:solidFill>
            <a:srgbClr val="CCD9F4"/>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6</a:t>
            </a:r>
          </a:p>
        </p:txBody>
      </p:sp>
      <p:sp>
        <p:nvSpPr>
          <p:cNvPr id="110" name="Rectangle 109"/>
          <p:cNvSpPr/>
          <p:nvPr/>
        </p:nvSpPr>
        <p:spPr>
          <a:xfrm>
            <a:off x="11591364" y="2353239"/>
            <a:ext cx="381000" cy="381000"/>
          </a:xfrm>
          <a:prstGeom prst="rect">
            <a:avLst/>
          </a:prstGeom>
          <a:solidFill>
            <a:srgbClr val="CCD9F4"/>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6</a:t>
            </a:r>
          </a:p>
        </p:txBody>
      </p:sp>
      <p:sp>
        <p:nvSpPr>
          <p:cNvPr id="111" name="TextBox 110"/>
          <p:cNvSpPr txBox="1"/>
          <p:nvPr/>
        </p:nvSpPr>
        <p:spPr>
          <a:xfrm>
            <a:off x="8162364" y="1896039"/>
            <a:ext cx="381000" cy="338554"/>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latin typeface="Arial" charset="0"/>
              </a:rPr>
              <a:t>1</a:t>
            </a:r>
            <a:endParaRPr lang="en-US" sz="1600" dirty="0">
              <a:solidFill>
                <a:srgbClr val="000000"/>
              </a:solidFill>
              <a:latin typeface="Arial" charset="0"/>
            </a:endParaRPr>
          </a:p>
        </p:txBody>
      </p:sp>
      <p:sp>
        <p:nvSpPr>
          <p:cNvPr id="112" name="TextBox 111"/>
          <p:cNvSpPr txBox="1"/>
          <p:nvPr/>
        </p:nvSpPr>
        <p:spPr>
          <a:xfrm>
            <a:off x="8543364" y="1896039"/>
            <a:ext cx="381000" cy="338554"/>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latin typeface="Arial" charset="0"/>
              </a:rPr>
              <a:t>2</a:t>
            </a:r>
            <a:endParaRPr lang="en-US" sz="1600" dirty="0">
              <a:solidFill>
                <a:srgbClr val="000000"/>
              </a:solidFill>
              <a:latin typeface="Arial" charset="0"/>
            </a:endParaRPr>
          </a:p>
        </p:txBody>
      </p:sp>
      <p:sp>
        <p:nvSpPr>
          <p:cNvPr id="113" name="TextBox 112"/>
          <p:cNvSpPr txBox="1"/>
          <p:nvPr/>
        </p:nvSpPr>
        <p:spPr>
          <a:xfrm>
            <a:off x="8924364" y="1896039"/>
            <a:ext cx="381000" cy="338554"/>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latin typeface="Arial" charset="0"/>
              </a:rPr>
              <a:t>3</a:t>
            </a:r>
            <a:endParaRPr lang="en-US" sz="1600" dirty="0">
              <a:solidFill>
                <a:srgbClr val="000000"/>
              </a:solidFill>
              <a:latin typeface="Arial" charset="0"/>
            </a:endParaRPr>
          </a:p>
        </p:txBody>
      </p:sp>
      <p:sp>
        <p:nvSpPr>
          <p:cNvPr id="114" name="TextBox 113"/>
          <p:cNvSpPr txBox="1"/>
          <p:nvPr/>
        </p:nvSpPr>
        <p:spPr>
          <a:xfrm>
            <a:off x="9305364" y="1896039"/>
            <a:ext cx="381000" cy="338554"/>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latin typeface="Arial" charset="0"/>
              </a:rPr>
              <a:t>4</a:t>
            </a:r>
            <a:endParaRPr lang="en-US" sz="1600" dirty="0">
              <a:solidFill>
                <a:srgbClr val="000000"/>
              </a:solidFill>
              <a:latin typeface="Arial" charset="0"/>
            </a:endParaRPr>
          </a:p>
        </p:txBody>
      </p:sp>
      <p:sp>
        <p:nvSpPr>
          <p:cNvPr id="115" name="TextBox 114"/>
          <p:cNvSpPr txBox="1"/>
          <p:nvPr/>
        </p:nvSpPr>
        <p:spPr>
          <a:xfrm>
            <a:off x="9686364" y="1896039"/>
            <a:ext cx="381000" cy="338554"/>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latin typeface="Arial" charset="0"/>
              </a:rPr>
              <a:t>5</a:t>
            </a:r>
            <a:endParaRPr lang="en-US" sz="1600" dirty="0">
              <a:solidFill>
                <a:srgbClr val="000000"/>
              </a:solidFill>
              <a:latin typeface="Arial" charset="0"/>
            </a:endParaRPr>
          </a:p>
        </p:txBody>
      </p:sp>
      <p:sp>
        <p:nvSpPr>
          <p:cNvPr id="116" name="TextBox 115"/>
          <p:cNvSpPr txBox="1"/>
          <p:nvPr/>
        </p:nvSpPr>
        <p:spPr>
          <a:xfrm>
            <a:off x="10067364" y="1896039"/>
            <a:ext cx="381000" cy="338554"/>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latin typeface="Arial" charset="0"/>
              </a:rPr>
              <a:t>6</a:t>
            </a:r>
            <a:endParaRPr lang="en-US" sz="1600" dirty="0">
              <a:solidFill>
                <a:srgbClr val="000000"/>
              </a:solidFill>
              <a:latin typeface="Arial" charset="0"/>
            </a:endParaRPr>
          </a:p>
        </p:txBody>
      </p:sp>
      <p:sp>
        <p:nvSpPr>
          <p:cNvPr id="117" name="TextBox 116"/>
          <p:cNvSpPr txBox="1"/>
          <p:nvPr/>
        </p:nvSpPr>
        <p:spPr>
          <a:xfrm>
            <a:off x="10448364" y="1896039"/>
            <a:ext cx="381000" cy="338554"/>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latin typeface="Arial" charset="0"/>
              </a:rPr>
              <a:t>7</a:t>
            </a:r>
            <a:endParaRPr lang="en-US" sz="1600" dirty="0">
              <a:solidFill>
                <a:srgbClr val="000000"/>
              </a:solidFill>
              <a:latin typeface="Arial" charset="0"/>
            </a:endParaRPr>
          </a:p>
        </p:txBody>
      </p:sp>
      <p:sp>
        <p:nvSpPr>
          <p:cNvPr id="118" name="TextBox 117"/>
          <p:cNvSpPr txBox="1"/>
          <p:nvPr/>
        </p:nvSpPr>
        <p:spPr>
          <a:xfrm>
            <a:off x="10829364" y="1896039"/>
            <a:ext cx="381000" cy="338554"/>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latin typeface="Arial" charset="0"/>
              </a:rPr>
              <a:t>8</a:t>
            </a:r>
            <a:endParaRPr lang="en-US" sz="1600" dirty="0">
              <a:solidFill>
                <a:srgbClr val="000000"/>
              </a:solidFill>
              <a:latin typeface="Arial" charset="0"/>
            </a:endParaRPr>
          </a:p>
        </p:txBody>
      </p:sp>
      <p:sp>
        <p:nvSpPr>
          <p:cNvPr id="119" name="TextBox 118"/>
          <p:cNvSpPr txBox="1"/>
          <p:nvPr/>
        </p:nvSpPr>
        <p:spPr>
          <a:xfrm>
            <a:off x="11210364" y="1896039"/>
            <a:ext cx="381000" cy="338554"/>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latin typeface="Arial" charset="0"/>
              </a:rPr>
              <a:t>9</a:t>
            </a:r>
            <a:endParaRPr lang="en-US" sz="1600" dirty="0">
              <a:solidFill>
                <a:srgbClr val="000000"/>
              </a:solidFill>
              <a:latin typeface="Arial" charset="0"/>
            </a:endParaRPr>
          </a:p>
        </p:txBody>
      </p:sp>
      <p:sp>
        <p:nvSpPr>
          <p:cNvPr id="120" name="TextBox 119"/>
          <p:cNvSpPr txBox="1"/>
          <p:nvPr/>
        </p:nvSpPr>
        <p:spPr>
          <a:xfrm>
            <a:off x="11515164" y="2716306"/>
            <a:ext cx="533400" cy="338554"/>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latin typeface="Arial" charset="0"/>
              </a:rPr>
              <a:t>10</a:t>
            </a:r>
            <a:endParaRPr lang="en-US" sz="1600" dirty="0">
              <a:solidFill>
                <a:srgbClr val="000000"/>
              </a:solidFill>
              <a:latin typeface="Arial" charset="0"/>
            </a:endParaRPr>
          </a:p>
        </p:txBody>
      </p:sp>
      <p:sp>
        <p:nvSpPr>
          <p:cNvPr id="122" name="TextBox 121"/>
          <p:cNvSpPr txBox="1"/>
          <p:nvPr/>
        </p:nvSpPr>
        <p:spPr>
          <a:xfrm>
            <a:off x="6257364" y="1926817"/>
            <a:ext cx="1143000" cy="276999"/>
          </a:xfrm>
          <a:prstGeom prst="rect">
            <a:avLst/>
          </a:prstGeom>
          <a:noFill/>
        </p:spPr>
        <p:txBody>
          <a:bodyPr wrap="square" lIns="0" tIns="0" rIns="0" bIns="0" rtlCol="0">
            <a:spAutoFit/>
          </a:bodyPr>
          <a:lstStyle/>
          <a:p>
            <a:pPr fontAlgn="base">
              <a:spcBef>
                <a:spcPct val="0"/>
              </a:spcBef>
              <a:spcAft>
                <a:spcPct val="0"/>
              </a:spcAft>
            </a:pPr>
            <a:r>
              <a:rPr lang="en-US" dirty="0" smtClean="0">
                <a:solidFill>
                  <a:srgbClr val="000000"/>
                </a:solidFill>
                <a:latin typeface="Arial" charset="0"/>
              </a:rPr>
              <a:t>log index</a:t>
            </a:r>
            <a:endParaRPr lang="en-US" dirty="0">
              <a:solidFill>
                <a:srgbClr val="000000"/>
              </a:solidFill>
              <a:latin typeface="Arial" charset="0"/>
            </a:endParaRPr>
          </a:p>
        </p:txBody>
      </p:sp>
      <p:sp>
        <p:nvSpPr>
          <p:cNvPr id="123" name="TextBox 122"/>
          <p:cNvSpPr txBox="1"/>
          <p:nvPr/>
        </p:nvSpPr>
        <p:spPr>
          <a:xfrm>
            <a:off x="6257364" y="2421911"/>
            <a:ext cx="1828800" cy="243656"/>
          </a:xfrm>
          <a:prstGeom prst="rect">
            <a:avLst/>
          </a:prstGeom>
          <a:noFill/>
        </p:spPr>
        <p:txBody>
          <a:bodyPr wrap="square" lIns="0" tIns="0" rIns="0" bIns="0" rtlCol="0">
            <a:spAutoFit/>
          </a:bodyPr>
          <a:lstStyle/>
          <a:p>
            <a:pPr fontAlgn="base">
              <a:lnSpc>
                <a:spcPts val="1900"/>
              </a:lnSpc>
              <a:spcBef>
                <a:spcPct val="0"/>
              </a:spcBef>
              <a:spcAft>
                <a:spcPct val="0"/>
              </a:spcAft>
            </a:pPr>
            <a:r>
              <a:rPr lang="en-US" dirty="0" smtClean="0">
                <a:solidFill>
                  <a:srgbClr val="000000"/>
                </a:solidFill>
                <a:latin typeface="Arial" charset="0"/>
              </a:rPr>
              <a:t>leader for term 7</a:t>
            </a:r>
            <a:endParaRPr lang="en-US" dirty="0">
              <a:solidFill>
                <a:srgbClr val="000000"/>
              </a:solidFill>
              <a:latin typeface="Arial" charset="0"/>
            </a:endParaRPr>
          </a:p>
        </p:txBody>
      </p:sp>
      <p:sp>
        <p:nvSpPr>
          <p:cNvPr id="124" name="Rectangle 123"/>
          <p:cNvSpPr/>
          <p:nvPr/>
        </p:nvSpPr>
        <p:spPr>
          <a:xfrm>
            <a:off x="8162364" y="3039039"/>
            <a:ext cx="381000" cy="381000"/>
          </a:xfrm>
          <a:prstGeom prst="rect">
            <a:avLst/>
          </a:prstGeom>
          <a:solidFill>
            <a:srgbClr val="D5FFD5"/>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1</a:t>
            </a:r>
          </a:p>
        </p:txBody>
      </p:sp>
      <p:sp>
        <p:nvSpPr>
          <p:cNvPr id="125" name="Rectangle 124"/>
          <p:cNvSpPr/>
          <p:nvPr/>
        </p:nvSpPr>
        <p:spPr>
          <a:xfrm>
            <a:off x="8543364" y="3039039"/>
            <a:ext cx="381000" cy="381000"/>
          </a:xfrm>
          <a:prstGeom prst="rect">
            <a:avLst/>
          </a:prstGeom>
          <a:solidFill>
            <a:srgbClr val="D5FFD5"/>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1</a:t>
            </a:r>
          </a:p>
        </p:txBody>
      </p:sp>
      <p:sp>
        <p:nvSpPr>
          <p:cNvPr id="126" name="Rectangle 125"/>
          <p:cNvSpPr/>
          <p:nvPr/>
        </p:nvSpPr>
        <p:spPr>
          <a:xfrm>
            <a:off x="8924364" y="3039039"/>
            <a:ext cx="381000" cy="381000"/>
          </a:xfrm>
          <a:prstGeom prst="rect">
            <a:avLst/>
          </a:prstGeom>
          <a:solidFill>
            <a:srgbClr val="D5FFD5"/>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1</a:t>
            </a:r>
          </a:p>
        </p:txBody>
      </p:sp>
      <p:sp>
        <p:nvSpPr>
          <p:cNvPr id="127" name="TextBox 126"/>
          <p:cNvSpPr txBox="1"/>
          <p:nvPr/>
        </p:nvSpPr>
        <p:spPr>
          <a:xfrm>
            <a:off x="6257364" y="3107711"/>
            <a:ext cx="1667123" cy="243656"/>
          </a:xfrm>
          <a:prstGeom prst="rect">
            <a:avLst/>
          </a:prstGeom>
          <a:noFill/>
        </p:spPr>
        <p:txBody>
          <a:bodyPr wrap="none" lIns="0" tIns="0" rIns="0" bIns="0" rtlCol="0">
            <a:spAutoFit/>
          </a:bodyPr>
          <a:lstStyle/>
          <a:p>
            <a:pPr fontAlgn="base">
              <a:lnSpc>
                <a:spcPts val="1900"/>
              </a:lnSpc>
              <a:spcBef>
                <a:spcPct val="0"/>
              </a:spcBef>
              <a:spcAft>
                <a:spcPct val="0"/>
              </a:spcAft>
            </a:pPr>
            <a:r>
              <a:rPr lang="en-US" dirty="0" smtClean="0">
                <a:solidFill>
                  <a:srgbClr val="000000"/>
                </a:solidFill>
                <a:latin typeface="Arial" charset="0"/>
              </a:rPr>
              <a:t>follower (before)</a:t>
            </a:r>
            <a:endParaRPr lang="en-US" dirty="0">
              <a:solidFill>
                <a:srgbClr val="000000"/>
              </a:solidFill>
              <a:latin typeface="Arial" charset="0"/>
            </a:endParaRPr>
          </a:p>
        </p:txBody>
      </p:sp>
      <p:sp>
        <p:nvSpPr>
          <p:cNvPr id="137" name="Rectangle 136"/>
          <p:cNvSpPr/>
          <p:nvPr/>
        </p:nvSpPr>
        <p:spPr>
          <a:xfrm>
            <a:off x="8162364" y="3724839"/>
            <a:ext cx="381000" cy="381000"/>
          </a:xfrm>
          <a:prstGeom prst="rect">
            <a:avLst/>
          </a:prstGeom>
          <a:solidFill>
            <a:srgbClr val="D5FFD5"/>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1</a:t>
            </a:r>
          </a:p>
        </p:txBody>
      </p:sp>
      <p:sp>
        <p:nvSpPr>
          <p:cNvPr id="138" name="Rectangle 137"/>
          <p:cNvSpPr/>
          <p:nvPr/>
        </p:nvSpPr>
        <p:spPr>
          <a:xfrm>
            <a:off x="8543364" y="3724839"/>
            <a:ext cx="381000" cy="381000"/>
          </a:xfrm>
          <a:prstGeom prst="rect">
            <a:avLst/>
          </a:prstGeom>
          <a:solidFill>
            <a:srgbClr val="D5FFD5"/>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1</a:t>
            </a:r>
          </a:p>
        </p:txBody>
      </p:sp>
      <p:sp>
        <p:nvSpPr>
          <p:cNvPr id="139" name="Rectangle 138"/>
          <p:cNvSpPr/>
          <p:nvPr/>
        </p:nvSpPr>
        <p:spPr>
          <a:xfrm>
            <a:off x="8924364" y="3724839"/>
            <a:ext cx="381000" cy="381000"/>
          </a:xfrm>
          <a:prstGeom prst="rect">
            <a:avLst/>
          </a:prstGeom>
          <a:solidFill>
            <a:srgbClr val="D5FFD5"/>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1</a:t>
            </a:r>
          </a:p>
        </p:txBody>
      </p:sp>
      <p:sp>
        <p:nvSpPr>
          <p:cNvPr id="140" name="TextBox 139"/>
          <p:cNvSpPr txBox="1"/>
          <p:nvPr/>
        </p:nvSpPr>
        <p:spPr>
          <a:xfrm>
            <a:off x="6257364" y="3793511"/>
            <a:ext cx="1474763" cy="243656"/>
          </a:xfrm>
          <a:prstGeom prst="rect">
            <a:avLst/>
          </a:prstGeom>
          <a:noFill/>
        </p:spPr>
        <p:txBody>
          <a:bodyPr wrap="none" lIns="0" tIns="0" rIns="0" bIns="0" rtlCol="0">
            <a:spAutoFit/>
          </a:bodyPr>
          <a:lstStyle/>
          <a:p>
            <a:pPr fontAlgn="base">
              <a:lnSpc>
                <a:spcPts val="1900"/>
              </a:lnSpc>
              <a:spcBef>
                <a:spcPct val="0"/>
              </a:spcBef>
              <a:spcAft>
                <a:spcPct val="0"/>
              </a:spcAft>
            </a:pPr>
            <a:r>
              <a:rPr lang="en-US" dirty="0" smtClean="0">
                <a:solidFill>
                  <a:srgbClr val="000000"/>
                </a:solidFill>
                <a:latin typeface="Arial" charset="0"/>
              </a:rPr>
              <a:t>follower (after)</a:t>
            </a:r>
            <a:endParaRPr lang="en-US" dirty="0">
              <a:solidFill>
                <a:srgbClr val="000000"/>
              </a:solidFill>
              <a:latin typeface="Arial" charset="0"/>
            </a:endParaRPr>
          </a:p>
        </p:txBody>
      </p:sp>
      <p:sp>
        <p:nvSpPr>
          <p:cNvPr id="141" name="Rectangle 140"/>
          <p:cNvSpPr/>
          <p:nvPr/>
        </p:nvSpPr>
        <p:spPr>
          <a:xfrm>
            <a:off x="9305364" y="3724839"/>
            <a:ext cx="381000" cy="381000"/>
          </a:xfrm>
          <a:prstGeom prst="rect">
            <a:avLst/>
          </a:prstGeom>
          <a:solidFill>
            <a:srgbClr val="FFFF9B"/>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ts val="17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
                <a:cs typeface=""/>
              </a:rPr>
              <a:t>4</a:t>
            </a:r>
          </a:p>
        </p:txBody>
      </p:sp>
      <p:sp>
        <p:nvSpPr>
          <p:cNvPr id="142" name="TextBox 141"/>
          <p:cNvSpPr txBox="1"/>
          <p:nvPr/>
        </p:nvSpPr>
        <p:spPr>
          <a:xfrm>
            <a:off x="6104965" y="4562725"/>
            <a:ext cx="5867399" cy="15696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400" dirty="0" smtClean="0"/>
              <a:t>This is the way Raft would normally update a logging follower, one entry at a time.  What if the leader had already snapshotted entry (4,4)?  Or what if this will take too long?</a:t>
            </a:r>
            <a:endParaRPr lang="en-US" sz="2400" dirty="0"/>
          </a:p>
        </p:txBody>
      </p:sp>
    </p:spTree>
    <p:extLst>
      <p:ext uri="{BB962C8B-B14F-4D97-AF65-F5344CB8AC3E}">
        <p14:creationId xmlns:p14="http://schemas.microsoft.com/office/powerpoint/2010/main" val="1822180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Snapshot Updates Situation #1</a:t>
            </a:r>
            <a:endParaRPr lang="en-US" dirty="0"/>
          </a:p>
        </p:txBody>
      </p:sp>
      <p:sp>
        <p:nvSpPr>
          <p:cNvPr id="3" name="Content Placeholder 2"/>
          <p:cNvSpPr>
            <a:spLocks noGrp="1"/>
          </p:cNvSpPr>
          <p:nvPr>
            <p:ph idx="1"/>
          </p:nvPr>
        </p:nvSpPr>
        <p:spPr/>
        <p:txBody>
          <a:bodyPr/>
          <a:lstStyle/>
          <a:p>
            <a:r>
              <a:rPr lang="en-US" dirty="0" smtClean="0"/>
              <a:t>The follower is so far behind that the leader’s snapshot term and index are far in advance of the follower’s logs</a:t>
            </a:r>
          </a:p>
          <a:p>
            <a:r>
              <a:rPr lang="en-US" dirty="0" smtClean="0"/>
              <a:t>The follower can just discard any of its logs</a:t>
            </a:r>
          </a:p>
        </p:txBody>
      </p:sp>
    </p:spTree>
    <p:extLst>
      <p:ext uri="{BB962C8B-B14F-4D97-AF65-F5344CB8AC3E}">
        <p14:creationId xmlns:p14="http://schemas.microsoft.com/office/powerpoint/2010/main" val="127861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Snapshot Updates Situation #2</a:t>
            </a:r>
            <a:endParaRPr lang="en-US" dirty="0"/>
          </a:p>
        </p:txBody>
      </p:sp>
      <p:sp>
        <p:nvSpPr>
          <p:cNvPr id="3" name="Content Placeholder 2"/>
          <p:cNvSpPr>
            <a:spLocks noGrp="1"/>
          </p:cNvSpPr>
          <p:nvPr>
            <p:ph idx="1"/>
          </p:nvPr>
        </p:nvSpPr>
        <p:spPr/>
        <p:txBody>
          <a:bodyPr/>
          <a:lstStyle/>
          <a:p>
            <a:r>
              <a:rPr lang="en-US" dirty="0" smtClean="0"/>
              <a:t>The snapshot instructions cover a portion but not all of the follower’s logs </a:t>
            </a:r>
          </a:p>
          <a:p>
            <a:r>
              <a:rPr lang="en-US" dirty="0" smtClean="0"/>
              <a:t>The follower snapshots its entries up to the entry in the the leader’s snapshot</a:t>
            </a:r>
          </a:p>
          <a:p>
            <a:pPr lvl="1"/>
            <a:r>
              <a:rPr lang="en-US" dirty="0" smtClean="0"/>
              <a:t>Follower saves the snapshotted data to persistent storage</a:t>
            </a:r>
          </a:p>
          <a:p>
            <a:r>
              <a:rPr lang="en-US" dirty="0" smtClean="0"/>
              <a:t>Follower writes the snapshot entry to its log and discards all previous entries. </a:t>
            </a:r>
          </a:p>
        </p:txBody>
      </p:sp>
    </p:spTree>
    <p:extLst>
      <p:ext uri="{BB962C8B-B14F-4D97-AF65-F5344CB8AC3E}">
        <p14:creationId xmlns:p14="http://schemas.microsoft.com/office/powerpoint/2010/main" val="1477894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Byzantine Failures and Raft</a:t>
            </a:r>
            <a:endParaRPr lang="en-US" dirty="0"/>
          </a:p>
        </p:txBody>
      </p:sp>
      <p:sp>
        <p:nvSpPr>
          <p:cNvPr id="8" name="Text Placeholder 7"/>
          <p:cNvSpPr>
            <a:spLocks noGrp="1"/>
          </p:cNvSpPr>
          <p:nvPr>
            <p:ph type="body" idx="1"/>
          </p:nvPr>
        </p:nvSpPr>
        <p:spPr/>
        <p:txBody>
          <a:bodyPr/>
          <a:lstStyle/>
          <a:p>
            <a:r>
              <a:rPr lang="en-US" dirty="0" smtClean="0"/>
              <a:t>What if followers don’t play by the rules? </a:t>
            </a:r>
          </a:p>
          <a:p>
            <a:r>
              <a:rPr lang="en-US" dirty="0" smtClean="0"/>
              <a:t>Slides based on “Copeland</a:t>
            </a:r>
            <a:r>
              <a:rPr lang="en-US" dirty="0"/>
              <a:t>, C. and </a:t>
            </a:r>
            <a:r>
              <a:rPr lang="en-US" dirty="0" err="1"/>
              <a:t>Zhong</a:t>
            </a:r>
            <a:r>
              <a:rPr lang="en-US" dirty="0"/>
              <a:t>, H., 2016. </a:t>
            </a:r>
            <a:r>
              <a:rPr lang="en-US" dirty="0" err="1"/>
              <a:t>Tangaroa</a:t>
            </a:r>
            <a:r>
              <a:rPr lang="en-US" dirty="0"/>
              <a:t>: a byzantine fault tolerant raft</a:t>
            </a:r>
            <a:r>
              <a:rPr lang="en-US" dirty="0" smtClean="0"/>
              <a:t>.”</a:t>
            </a:r>
            <a:endParaRPr lang="en-US" dirty="0"/>
          </a:p>
        </p:txBody>
      </p:sp>
    </p:spTree>
    <p:extLst>
      <p:ext uri="{BB962C8B-B14F-4D97-AF65-F5344CB8AC3E}">
        <p14:creationId xmlns:p14="http://schemas.microsoft.com/office/powerpoint/2010/main" val="1358997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Byzantine Failures</a:t>
            </a:r>
            <a:endParaRPr lang="en-US" dirty="0"/>
          </a:p>
        </p:txBody>
      </p:sp>
      <p:sp>
        <p:nvSpPr>
          <p:cNvPr id="5" name="Content Placeholder 4"/>
          <p:cNvSpPr>
            <a:spLocks noGrp="1"/>
          </p:cNvSpPr>
          <p:nvPr>
            <p:ph idx="1"/>
          </p:nvPr>
        </p:nvSpPr>
        <p:spPr>
          <a:xfrm>
            <a:off x="838200" y="1700364"/>
            <a:ext cx="5712912" cy="4982271"/>
          </a:xfrm>
        </p:spPr>
        <p:txBody>
          <a:bodyPr/>
          <a:lstStyle/>
          <a:p>
            <a:r>
              <a:rPr lang="en-US" dirty="0" smtClean="0"/>
              <a:t>What if a Raft cluster member doesn’t behave like it is supposed to?</a:t>
            </a:r>
          </a:p>
          <a:p>
            <a:r>
              <a:rPr lang="en-US" dirty="0" smtClean="0"/>
              <a:t>Byzantine failure sources</a:t>
            </a:r>
          </a:p>
          <a:p>
            <a:pPr lvl="1"/>
            <a:r>
              <a:rPr lang="en-US" dirty="0" smtClean="0"/>
              <a:t>Bugs in software</a:t>
            </a:r>
          </a:p>
          <a:p>
            <a:pPr lvl="1"/>
            <a:r>
              <a:rPr lang="en-US" dirty="0" smtClean="0"/>
              <a:t>Hardware and networking issues</a:t>
            </a:r>
          </a:p>
          <a:p>
            <a:pPr lvl="1"/>
            <a:r>
              <a:rPr lang="en-US" dirty="0" smtClean="0"/>
              <a:t>Malicious cluster members</a:t>
            </a:r>
          </a:p>
          <a:p>
            <a:r>
              <a:rPr lang="en-US" dirty="0" smtClean="0"/>
              <a:t>These types of problems are known academically as “the Byzantine Generals Problem”</a:t>
            </a:r>
            <a:endParaRPr lang="en-US" dirty="0"/>
          </a:p>
        </p:txBody>
      </p:sp>
      <p:pic>
        <p:nvPicPr>
          <p:cNvPr id="6" name="Picture 5"/>
          <p:cNvPicPr>
            <a:picLocks noChangeAspect="1"/>
          </p:cNvPicPr>
          <p:nvPr/>
        </p:nvPicPr>
        <p:blipFill>
          <a:blip r:embed="rId2"/>
          <a:stretch>
            <a:fillRect/>
          </a:stretch>
        </p:blipFill>
        <p:spPr>
          <a:xfrm>
            <a:off x="6638795" y="1728464"/>
            <a:ext cx="4715005" cy="4954172"/>
          </a:xfrm>
          <a:prstGeom prst="rect">
            <a:avLst/>
          </a:prstGeom>
        </p:spPr>
      </p:pic>
    </p:spTree>
    <p:extLst>
      <p:ext uri="{BB962C8B-B14F-4D97-AF65-F5344CB8AC3E}">
        <p14:creationId xmlns:p14="http://schemas.microsoft.com/office/powerpoint/2010/main" val="1447609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989556" y="2116899"/>
            <a:ext cx="2129425" cy="19415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a:t>
            </a:r>
            <a:endParaRPr lang="en-US" dirty="0"/>
          </a:p>
        </p:txBody>
      </p:sp>
      <p:sp>
        <p:nvSpPr>
          <p:cNvPr id="5" name="Rectangle 4"/>
          <p:cNvSpPr/>
          <p:nvPr/>
        </p:nvSpPr>
        <p:spPr>
          <a:xfrm>
            <a:off x="5774499" y="2116900"/>
            <a:ext cx="2129425" cy="1941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Raft Leader</a:t>
            </a:r>
            <a:endParaRPr lang="en-US" dirty="0"/>
          </a:p>
        </p:txBody>
      </p:sp>
      <p:sp>
        <p:nvSpPr>
          <p:cNvPr id="7" name="Rectangle 6"/>
          <p:cNvSpPr/>
          <p:nvPr/>
        </p:nvSpPr>
        <p:spPr>
          <a:xfrm>
            <a:off x="9308926" y="175366"/>
            <a:ext cx="2129425" cy="1941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Raft Follower</a:t>
            </a:r>
            <a:endParaRPr lang="en-US" dirty="0"/>
          </a:p>
        </p:txBody>
      </p:sp>
      <p:sp>
        <p:nvSpPr>
          <p:cNvPr id="9" name="Rectangle 8"/>
          <p:cNvSpPr/>
          <p:nvPr/>
        </p:nvSpPr>
        <p:spPr>
          <a:xfrm>
            <a:off x="9308926" y="4058433"/>
            <a:ext cx="2129425" cy="1941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Raft Follower</a:t>
            </a:r>
            <a:endParaRPr lang="en-US" dirty="0"/>
          </a:p>
        </p:txBody>
      </p:sp>
      <p:cxnSp>
        <p:nvCxnSpPr>
          <p:cNvPr id="11" name="Straight Arrow Connector 10"/>
          <p:cNvCxnSpPr>
            <a:stCxn id="4" idx="6"/>
            <a:endCxn id="5" idx="1"/>
          </p:cNvCxnSpPr>
          <p:nvPr/>
        </p:nvCxnSpPr>
        <p:spPr>
          <a:xfrm>
            <a:off x="3118981" y="3087666"/>
            <a:ext cx="265551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7" idx="1"/>
          </p:cNvCxnSpPr>
          <p:nvPr/>
        </p:nvCxnSpPr>
        <p:spPr>
          <a:xfrm flipV="1">
            <a:off x="7903924" y="1146133"/>
            <a:ext cx="1405002" cy="19415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3"/>
          </p:cNvCxnSpPr>
          <p:nvPr/>
        </p:nvCxnSpPr>
        <p:spPr>
          <a:xfrm>
            <a:off x="7903924" y="3087667"/>
            <a:ext cx="1405002" cy="20730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13359" y="4446740"/>
            <a:ext cx="7601088" cy="22467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smtClean="0"/>
              <a:t>Clients are external applications send READ and WRITE requests. The client only interacts with the leader to read and write log entries.  The followers write log entries sent by the leader. A follower can become a new leader.</a:t>
            </a:r>
            <a:endParaRPr lang="en-US" sz="2800" dirty="0"/>
          </a:p>
        </p:txBody>
      </p:sp>
      <p:cxnSp>
        <p:nvCxnSpPr>
          <p:cNvPr id="18" name="Straight Connector 17"/>
          <p:cNvCxnSpPr/>
          <p:nvPr/>
        </p:nvCxnSpPr>
        <p:spPr>
          <a:xfrm flipH="1">
            <a:off x="4703524" y="1691014"/>
            <a:ext cx="12526" cy="266804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098114" y="524481"/>
            <a:ext cx="821059" cy="461665"/>
          </a:xfrm>
          <a:prstGeom prst="rect">
            <a:avLst/>
          </a:prstGeom>
          <a:noFill/>
        </p:spPr>
        <p:txBody>
          <a:bodyPr wrap="none" rtlCol="0">
            <a:spAutoFit/>
          </a:bodyPr>
          <a:lstStyle/>
          <a:p>
            <a:r>
              <a:rPr lang="en-US" sz="2400" dirty="0" smtClean="0"/>
              <a:t>RAFT</a:t>
            </a:r>
            <a:endParaRPr lang="en-US" dirty="0"/>
          </a:p>
        </p:txBody>
      </p:sp>
      <p:sp>
        <p:nvSpPr>
          <p:cNvPr id="20" name="Right Arrow 19"/>
          <p:cNvSpPr/>
          <p:nvPr/>
        </p:nvSpPr>
        <p:spPr>
          <a:xfrm rot="2035148">
            <a:off x="5933697" y="906525"/>
            <a:ext cx="615021" cy="239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239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Byzantine Leader Election Failures</a:t>
            </a:r>
            <a:endParaRPr lang="en-US" dirty="0"/>
          </a:p>
        </p:txBody>
      </p:sp>
      <p:sp>
        <p:nvSpPr>
          <p:cNvPr id="3" name="Content Placeholder 2"/>
          <p:cNvSpPr>
            <a:spLocks noGrp="1"/>
          </p:cNvSpPr>
          <p:nvPr>
            <p:ph idx="1"/>
          </p:nvPr>
        </p:nvSpPr>
        <p:spPr/>
        <p:txBody>
          <a:bodyPr/>
          <a:lstStyle/>
          <a:p>
            <a:r>
              <a:rPr lang="en-US" dirty="0" smtClean="0"/>
              <a:t>In Raft, any follower can attempt to become a leader at any time</a:t>
            </a:r>
          </a:p>
          <a:p>
            <a:r>
              <a:rPr lang="en-US" dirty="0" smtClean="0"/>
              <a:t>This should only be triggered by heartbeat failures from the leader</a:t>
            </a:r>
          </a:p>
          <a:p>
            <a:r>
              <a:rPr lang="en-US" dirty="0" smtClean="0"/>
              <a:t>But a malfunctioning follower can keep the system in a state of near-perpetual election</a:t>
            </a:r>
          </a:p>
          <a:p>
            <a:endParaRPr lang="en-US" dirty="0" smtClean="0"/>
          </a:p>
          <a:p>
            <a:endParaRPr lang="en-US" dirty="0"/>
          </a:p>
        </p:txBody>
      </p:sp>
    </p:spTree>
    <p:extLst>
      <p:ext uri="{BB962C8B-B14F-4D97-AF65-F5344CB8AC3E}">
        <p14:creationId xmlns:p14="http://schemas.microsoft.com/office/powerpoint/2010/main" val="759527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Byzantine Log Replication Failures</a:t>
            </a:r>
            <a:endParaRPr lang="en-US" dirty="0"/>
          </a:p>
        </p:txBody>
      </p:sp>
      <p:sp>
        <p:nvSpPr>
          <p:cNvPr id="3" name="Content Placeholder 2"/>
          <p:cNvSpPr>
            <a:spLocks noGrp="1"/>
          </p:cNvSpPr>
          <p:nvPr>
            <p:ph idx="1"/>
          </p:nvPr>
        </p:nvSpPr>
        <p:spPr/>
        <p:txBody>
          <a:bodyPr>
            <a:normAutofit lnSpcReduction="10000"/>
          </a:bodyPr>
          <a:lstStyle/>
          <a:p>
            <a:r>
              <a:rPr lang="en-US" dirty="0" smtClean="0"/>
              <a:t>Raft leaders are solely responsible for interacting with external clients and sending log entries to followers.</a:t>
            </a:r>
          </a:p>
          <a:p>
            <a:r>
              <a:rPr lang="en-US" dirty="0" smtClean="0"/>
              <a:t>Logs are committed once the leader detects consensus</a:t>
            </a:r>
          </a:p>
          <a:p>
            <a:pPr lvl="1"/>
            <a:r>
              <a:rPr lang="en-US" dirty="0" smtClean="0"/>
              <a:t>Followers trust the leader </a:t>
            </a:r>
          </a:p>
          <a:p>
            <a:pPr lvl="1"/>
            <a:r>
              <a:rPr lang="en-US" dirty="0" smtClean="0"/>
              <a:t>They don’t know what other followers are doing</a:t>
            </a:r>
          </a:p>
          <a:p>
            <a:r>
              <a:rPr lang="en-US" dirty="0" smtClean="0"/>
              <a:t>A Byzantine leader could send incorrect log entries</a:t>
            </a:r>
          </a:p>
          <a:p>
            <a:pPr lvl="1"/>
            <a:r>
              <a:rPr lang="en-US" dirty="0" smtClean="0"/>
              <a:t>Different followers may receive different values for a given log entry</a:t>
            </a:r>
          </a:p>
          <a:p>
            <a:r>
              <a:rPr lang="en-US" dirty="0" smtClean="0"/>
              <a:t>A Byzantine leader could also send the “commit” message before consensus has been obtained.</a:t>
            </a:r>
          </a:p>
          <a:p>
            <a:r>
              <a:rPr lang="en-US" dirty="0" smtClean="0"/>
              <a:t>A Byzantine leader may return incorrect results to a client</a:t>
            </a:r>
          </a:p>
        </p:txBody>
      </p:sp>
    </p:spTree>
    <p:extLst>
      <p:ext uri="{BB962C8B-B14F-4D97-AF65-F5344CB8AC3E}">
        <p14:creationId xmlns:p14="http://schemas.microsoft.com/office/powerpoint/2010/main" val="1661043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solution to Byzantine failures looks a lot like security infrastructure</a:t>
            </a:r>
            <a:endParaRPr lang="en-US" dirty="0"/>
          </a:p>
        </p:txBody>
      </p:sp>
      <p:sp>
        <p:nvSpPr>
          <p:cNvPr id="5" name="Text Placeholder 4"/>
          <p:cNvSpPr>
            <a:spLocks noGrp="1"/>
          </p:cNvSpPr>
          <p:nvPr>
            <p:ph type="body" idx="1"/>
          </p:nvPr>
        </p:nvSpPr>
        <p:spPr/>
        <p:txBody>
          <a:bodyPr anchor="ctr"/>
          <a:lstStyle/>
          <a:p>
            <a:r>
              <a:rPr lang="en-US" dirty="0" smtClean="0"/>
              <a:t>Authentication, message integrity, etc.</a:t>
            </a:r>
            <a:endParaRPr lang="en-US" dirty="0"/>
          </a:p>
        </p:txBody>
      </p:sp>
    </p:spTree>
    <p:extLst>
      <p:ext uri="{BB962C8B-B14F-4D97-AF65-F5344CB8AC3E}">
        <p14:creationId xmlns:p14="http://schemas.microsoft.com/office/powerpoint/2010/main" val="1681426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3760"/>
            <a:ext cx="12192000" cy="1325563"/>
          </a:xfrm>
        </p:spPr>
        <p:txBody>
          <a:bodyPr/>
          <a:lstStyle/>
          <a:p>
            <a:r>
              <a:rPr lang="en-US" dirty="0" smtClean="0"/>
              <a:t>Strategies for Byzantine Fault Tolerance (BFT)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61133943"/>
              </p:ext>
            </p:extLst>
          </p:nvPr>
        </p:nvGraphicFramePr>
        <p:xfrm>
          <a:off x="0" y="1722740"/>
          <a:ext cx="12192000" cy="4907280"/>
        </p:xfrm>
        <a:graphic>
          <a:graphicData uri="http://schemas.openxmlformats.org/drawingml/2006/table">
            <a:tbl>
              <a:tblPr firstRow="1" bandRow="1">
                <a:tableStyleId>{93296810-A885-4BE3-A3E7-6D5BEEA58F35}</a:tableStyleId>
              </a:tblPr>
              <a:tblGrid>
                <a:gridCol w="3312438"/>
                <a:gridCol w="8879562"/>
              </a:tblGrid>
              <a:tr h="370840">
                <a:tc>
                  <a:txBody>
                    <a:bodyPr/>
                    <a:lstStyle/>
                    <a:p>
                      <a:r>
                        <a:rPr lang="en-US" sz="2000" dirty="0" smtClean="0"/>
                        <a:t>Strategy</a:t>
                      </a:r>
                      <a:endParaRPr lang="en-US" sz="2000" dirty="0"/>
                    </a:p>
                  </a:txBody>
                  <a:tcPr/>
                </a:tc>
                <a:tc>
                  <a:txBody>
                    <a:bodyPr/>
                    <a:lstStyle/>
                    <a:p>
                      <a:r>
                        <a:rPr lang="en-US" sz="2000" dirty="0" smtClean="0"/>
                        <a:t>Description</a:t>
                      </a:r>
                      <a:endParaRPr lang="en-US" sz="2000" dirty="0"/>
                    </a:p>
                  </a:txBody>
                  <a:tcPr/>
                </a:tc>
              </a:tr>
              <a:tr h="370840">
                <a:tc>
                  <a:txBody>
                    <a:bodyPr/>
                    <a:lstStyle/>
                    <a:p>
                      <a:r>
                        <a:rPr lang="en-US" sz="2000" dirty="0" smtClean="0"/>
                        <a:t>Message Signatures</a:t>
                      </a:r>
                      <a:endParaRPr lang="en-US" sz="2000" dirty="0"/>
                    </a:p>
                  </a:txBody>
                  <a:tcPr/>
                </a:tc>
                <a:tc>
                  <a:txBody>
                    <a:bodyPr/>
                    <a:lstStyle/>
                    <a:p>
                      <a:r>
                        <a:rPr lang="en-US" sz="2000" dirty="0" smtClean="0"/>
                        <a:t>Digital</a:t>
                      </a:r>
                      <a:r>
                        <a:rPr lang="en-US" sz="2000" baseline="0" dirty="0" smtClean="0"/>
                        <a:t> signing can be used to authenticate the message source and verify integrity.  Public keys are the standard way to do this.</a:t>
                      </a:r>
                      <a:endParaRPr lang="en-US" sz="2000" dirty="0"/>
                    </a:p>
                  </a:txBody>
                  <a:tcPr/>
                </a:tc>
              </a:tr>
              <a:tr h="370840">
                <a:tc>
                  <a:txBody>
                    <a:bodyPr/>
                    <a:lstStyle/>
                    <a:p>
                      <a:r>
                        <a:rPr lang="en-US" sz="2000" dirty="0" smtClean="0"/>
                        <a:t>Client Intervention</a:t>
                      </a:r>
                      <a:endParaRPr lang="en-US" sz="2000" dirty="0"/>
                    </a:p>
                  </a:txBody>
                  <a:tcPr/>
                </a:tc>
                <a:tc>
                  <a:txBody>
                    <a:bodyPr/>
                    <a:lstStyle/>
                    <a:p>
                      <a:r>
                        <a:rPr lang="en-US" sz="2000" dirty="0" smtClean="0"/>
                        <a:t>Clients</a:t>
                      </a:r>
                      <a:r>
                        <a:rPr lang="en-US" sz="2000" baseline="0" dirty="0" smtClean="0"/>
                        <a:t> can interrupt continuous elections</a:t>
                      </a:r>
                      <a:endParaRPr lang="en-US" sz="2000" dirty="0"/>
                    </a:p>
                  </a:txBody>
                  <a:tcPr/>
                </a:tc>
              </a:tr>
              <a:tr h="370840">
                <a:tc>
                  <a:txBody>
                    <a:bodyPr/>
                    <a:lstStyle/>
                    <a:p>
                      <a:r>
                        <a:rPr lang="en-US" sz="2000" dirty="0" smtClean="0"/>
                        <a:t>Incremental</a:t>
                      </a:r>
                      <a:r>
                        <a:rPr lang="en-US" sz="2000" baseline="0" dirty="0" smtClean="0"/>
                        <a:t> Hashing</a:t>
                      </a:r>
                      <a:endParaRPr lang="en-US" sz="2000" dirty="0"/>
                    </a:p>
                  </a:txBody>
                  <a:tcPr/>
                </a:tc>
                <a:tc>
                  <a:txBody>
                    <a:bodyPr/>
                    <a:lstStyle/>
                    <a:p>
                      <a:r>
                        <a:rPr lang="en-US" sz="2000" dirty="0" smtClean="0"/>
                        <a:t>Each replica contains a cryptographic</a:t>
                      </a:r>
                      <a:r>
                        <a:rPr lang="en-US" sz="2000" baseline="0" dirty="0" smtClean="0"/>
                        <a:t> hash calculated over the new log entry and the previous hash value.  By sending the hash, a follower can prove that it has a correct copy of the log</a:t>
                      </a:r>
                      <a:endParaRPr lang="en-US" sz="2000" dirty="0"/>
                    </a:p>
                  </a:txBody>
                  <a:tcPr/>
                </a:tc>
              </a:tr>
              <a:tr h="370840">
                <a:tc>
                  <a:txBody>
                    <a:bodyPr/>
                    <a:lstStyle/>
                    <a:p>
                      <a:r>
                        <a:rPr lang="en-US" sz="2000" dirty="0" smtClean="0"/>
                        <a:t>Election Verification</a:t>
                      </a:r>
                      <a:endParaRPr lang="en-US" sz="2000" dirty="0"/>
                    </a:p>
                  </a:txBody>
                  <a:tcPr/>
                </a:tc>
                <a:tc>
                  <a:txBody>
                    <a:bodyPr/>
                    <a:lstStyle/>
                    <a:p>
                      <a:r>
                        <a:rPr lang="en-US" sz="2000" dirty="0" smtClean="0"/>
                        <a:t>The leader</a:t>
                      </a:r>
                      <a:r>
                        <a:rPr lang="en-US" sz="2000" baseline="0" dirty="0" smtClean="0"/>
                        <a:t> must prove to the other servers that it won by sending a message containing the votes that it received.</a:t>
                      </a:r>
                      <a:endParaRPr lang="en-US" sz="2000" dirty="0"/>
                    </a:p>
                  </a:txBody>
                  <a:tcPr/>
                </a:tc>
              </a:tr>
              <a:tr h="370840">
                <a:tc>
                  <a:txBody>
                    <a:bodyPr/>
                    <a:lstStyle/>
                    <a:p>
                      <a:r>
                        <a:rPr lang="en-US" sz="2000" dirty="0" smtClean="0"/>
                        <a:t>Commit Verification</a:t>
                      </a:r>
                      <a:endParaRPr lang="en-US" sz="2000" dirty="0"/>
                    </a:p>
                  </a:txBody>
                  <a:tcPr/>
                </a:tc>
                <a:tc>
                  <a:txBody>
                    <a:bodyPr/>
                    <a:lstStyle/>
                    <a:p>
                      <a:r>
                        <a:rPr lang="en-US" sz="2000" dirty="0" smtClean="0"/>
                        <a:t>Followers</a:t>
                      </a:r>
                      <a:r>
                        <a:rPr lang="en-US" sz="2000" baseline="0" dirty="0" smtClean="0"/>
                        <a:t> broadcast their </a:t>
                      </a:r>
                      <a:r>
                        <a:rPr lang="en-US" sz="2000" baseline="0" dirty="0" err="1" smtClean="0"/>
                        <a:t>AppendEntries</a:t>
                      </a:r>
                      <a:r>
                        <a:rPr lang="en-US" sz="2000" baseline="0" dirty="0" smtClean="0"/>
                        <a:t> response message to the entire cluster, not just the leader.  Followers also decide for themselves when to commit</a:t>
                      </a:r>
                      <a:endParaRPr lang="en-US" sz="2000" dirty="0"/>
                    </a:p>
                  </a:txBody>
                  <a:tcPr/>
                </a:tc>
              </a:tr>
              <a:tr h="370840">
                <a:tc>
                  <a:txBody>
                    <a:bodyPr/>
                    <a:lstStyle/>
                    <a:p>
                      <a:r>
                        <a:rPr lang="en-US" sz="2000" dirty="0" smtClean="0"/>
                        <a:t>Lazy Voters</a:t>
                      </a:r>
                      <a:endParaRPr lang="en-US" sz="2000" dirty="0"/>
                    </a:p>
                  </a:txBody>
                  <a:tcPr/>
                </a:tc>
                <a:tc>
                  <a:txBody>
                    <a:bodyPr/>
                    <a:lstStyle/>
                    <a:p>
                      <a:r>
                        <a:rPr lang="en-US" sz="2000" dirty="0" smtClean="0"/>
                        <a:t>Votes</a:t>
                      </a:r>
                      <a:r>
                        <a:rPr lang="en-US" sz="2000" baseline="0" dirty="0" smtClean="0"/>
                        <a:t> are only granted if a follower believes the leader is faulty: the follower also hasn’t received leader heartbeats, the client intervenes, or the leader is detected as being byzantine. </a:t>
                      </a:r>
                      <a:endParaRPr lang="en-US" sz="2000" dirty="0"/>
                    </a:p>
                  </a:txBody>
                  <a:tcPr/>
                </a:tc>
              </a:tr>
            </a:tbl>
          </a:graphicData>
        </a:graphic>
      </p:graphicFrame>
    </p:spTree>
    <p:extLst>
      <p:ext uri="{BB962C8B-B14F-4D97-AF65-F5344CB8AC3E}">
        <p14:creationId xmlns:p14="http://schemas.microsoft.com/office/powerpoint/2010/main" val="1722399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BFT Raft </a:t>
            </a:r>
            <a:r>
              <a:rPr lang="en-US" dirty="0" err="1" smtClean="0"/>
              <a:t>Quora</a:t>
            </a:r>
            <a:endParaRPr lang="en-US" dirty="0"/>
          </a:p>
        </p:txBody>
      </p:sp>
      <p:sp>
        <p:nvSpPr>
          <p:cNvPr id="4" name="Content Placeholder 3"/>
          <p:cNvSpPr>
            <a:spLocks noGrp="1"/>
          </p:cNvSpPr>
          <p:nvPr>
            <p:ph idx="1"/>
          </p:nvPr>
        </p:nvSpPr>
        <p:spPr/>
        <p:txBody>
          <a:bodyPr/>
          <a:lstStyle/>
          <a:p>
            <a:r>
              <a:rPr lang="en-US" dirty="0" smtClean="0"/>
              <a:t>In normal Raft, consensus is based on all the members of the cluster, even if some are no longer responsive </a:t>
            </a:r>
          </a:p>
          <a:p>
            <a:pPr lvl="1"/>
            <a:r>
              <a:rPr lang="en-US" dirty="0" smtClean="0"/>
              <a:t>2N+1 members (odd number) can withstand </a:t>
            </a:r>
            <a:r>
              <a:rPr lang="en-US" i="1" dirty="0" smtClean="0"/>
              <a:t>N</a:t>
            </a:r>
            <a:r>
              <a:rPr lang="en-US" dirty="0" smtClean="0"/>
              <a:t> failures</a:t>
            </a:r>
          </a:p>
          <a:p>
            <a:r>
              <a:rPr lang="en-US" dirty="0" smtClean="0"/>
              <a:t>In BFT Raft, Byzantine nodes are not considered when determining consensus</a:t>
            </a:r>
          </a:p>
          <a:p>
            <a:pPr lvl="1"/>
            <a:r>
              <a:rPr lang="en-US" dirty="0" smtClean="0"/>
              <a:t>3f+1 nodes can withstand </a:t>
            </a:r>
            <a:r>
              <a:rPr lang="en-US" i="1" dirty="0" smtClean="0"/>
              <a:t>f </a:t>
            </a:r>
            <a:r>
              <a:rPr lang="en-US" dirty="0" smtClean="0"/>
              <a:t>byzantine failures; the </a:t>
            </a:r>
            <a:r>
              <a:rPr lang="en-US" i="1" dirty="0" smtClean="0"/>
              <a:t>f</a:t>
            </a:r>
            <a:r>
              <a:rPr lang="en-US" dirty="0" smtClean="0"/>
              <a:t> nodes are not counted</a:t>
            </a:r>
          </a:p>
          <a:p>
            <a:pPr lvl="1"/>
            <a:r>
              <a:rPr lang="en-US" dirty="0" smtClean="0"/>
              <a:t>So N=4 can withstand f=1 byzantine member (3 functioning members)</a:t>
            </a:r>
          </a:p>
          <a:p>
            <a:pPr lvl="1"/>
            <a:r>
              <a:rPr lang="en-US" dirty="0" smtClean="0"/>
              <a:t>N=7 can withstand f=2 byzantine members (5 functioning members)</a:t>
            </a:r>
          </a:p>
          <a:p>
            <a:pPr lvl="1"/>
            <a:r>
              <a:rPr lang="en-US" dirty="0" smtClean="0"/>
              <a:t>N=10 can withstand f=3 byzantine failures (7 functioning members)</a:t>
            </a:r>
          </a:p>
          <a:p>
            <a:pPr lvl="1"/>
            <a:endParaRPr lang="en-US" dirty="0"/>
          </a:p>
        </p:txBody>
      </p:sp>
    </p:spTree>
    <p:extLst>
      <p:ext uri="{BB962C8B-B14F-4D97-AF65-F5344CB8AC3E}">
        <p14:creationId xmlns:p14="http://schemas.microsoft.com/office/powerpoint/2010/main" val="1618284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Key Infrastructure</a:t>
            </a:r>
            <a:endParaRPr lang="en-US" dirty="0"/>
          </a:p>
        </p:txBody>
      </p:sp>
      <p:sp>
        <p:nvSpPr>
          <p:cNvPr id="3" name="Content Placeholder 2"/>
          <p:cNvSpPr>
            <a:spLocks noGrp="1"/>
          </p:cNvSpPr>
          <p:nvPr>
            <p:ph idx="1"/>
          </p:nvPr>
        </p:nvSpPr>
        <p:spPr/>
        <p:txBody>
          <a:bodyPr>
            <a:normAutofit lnSpcReduction="10000"/>
          </a:bodyPr>
          <a:lstStyle/>
          <a:p>
            <a:r>
              <a:rPr lang="en-US" dirty="0" smtClean="0"/>
              <a:t>In BFT Raft, the cluster members all have the public keys of the other nodes and any clients.</a:t>
            </a:r>
          </a:p>
          <a:p>
            <a:pPr lvl="1"/>
            <a:r>
              <a:rPr lang="en-US" dirty="0" smtClean="0"/>
              <a:t>Zookeeper can be used for this.</a:t>
            </a:r>
          </a:p>
          <a:p>
            <a:r>
              <a:rPr lang="en-US" dirty="0" smtClean="0"/>
              <a:t>Public-private key pairs are used as follows:</a:t>
            </a:r>
          </a:p>
          <a:p>
            <a:pPr lvl="1"/>
            <a:r>
              <a:rPr lang="en-US" dirty="0" smtClean="0"/>
              <a:t>Cryptographically sign messages with the private key</a:t>
            </a:r>
          </a:p>
          <a:p>
            <a:pPr lvl="1"/>
            <a:r>
              <a:rPr lang="en-US" dirty="0" smtClean="0"/>
              <a:t>Send the signature along with the message</a:t>
            </a:r>
          </a:p>
          <a:p>
            <a:pPr lvl="1"/>
            <a:r>
              <a:rPr lang="en-US" dirty="0" smtClean="0"/>
              <a:t>Recipients use the public key to verify that the message came from the signer</a:t>
            </a:r>
          </a:p>
          <a:p>
            <a:r>
              <a:rPr lang="en-US" dirty="0" smtClean="0"/>
              <a:t>This works as long as the private keys are kept private</a:t>
            </a:r>
          </a:p>
          <a:p>
            <a:r>
              <a:rPr lang="en-US" dirty="0" smtClean="0"/>
              <a:t>Public keys of compromised private keys need to be revoked</a:t>
            </a:r>
          </a:p>
          <a:p>
            <a:pPr lvl="1"/>
            <a:r>
              <a:rPr lang="en-US" dirty="0" smtClean="0"/>
              <a:t>This is another well known distributed systems problem</a:t>
            </a:r>
            <a:endParaRPr lang="en-US" dirty="0"/>
          </a:p>
        </p:txBody>
      </p:sp>
    </p:spTree>
    <p:extLst>
      <p:ext uri="{BB962C8B-B14F-4D97-AF65-F5344CB8AC3E}">
        <p14:creationId xmlns:p14="http://schemas.microsoft.com/office/powerpoint/2010/main" val="1343640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Cryptographic Hashing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a:t>
            </a:r>
            <a:r>
              <a:rPr lang="en-US" i="1" dirty="0" smtClean="0"/>
              <a:t>hash</a:t>
            </a:r>
            <a:r>
              <a:rPr lang="en-US" dirty="0" smtClean="0"/>
              <a:t> algorithm is a fast mathematical function that generates a unique, hard-to-guess numerical value from a given input </a:t>
            </a:r>
          </a:p>
          <a:p>
            <a:r>
              <a:rPr lang="en-US" dirty="0" smtClean="0"/>
              <a:t>Two messages differing by a single character generate completely different hashes.</a:t>
            </a:r>
          </a:p>
          <a:p>
            <a:r>
              <a:rPr lang="en-US" dirty="0" smtClean="0"/>
              <a:t>Hashes are not reversible: given a value, you can’t easily guess the original input</a:t>
            </a:r>
          </a:p>
          <a:p>
            <a:r>
              <a:rPr lang="en-US" dirty="0" smtClean="0"/>
              <a:t>Hashes are a simple way to verify that data hasn’t been corrupted or modified during transmission</a:t>
            </a:r>
          </a:p>
          <a:p>
            <a:r>
              <a:rPr lang="en-US" dirty="0" smtClean="0"/>
              <a:t>Hashing is often combined with signing</a:t>
            </a:r>
          </a:p>
          <a:p>
            <a:r>
              <a:rPr lang="en-US" dirty="0" smtClean="0"/>
              <a:t>BFT Raft members hash their entries to prove they are correct</a:t>
            </a:r>
          </a:p>
          <a:p>
            <a:pPr lvl="1"/>
            <a:r>
              <a:rPr lang="en-US" dirty="0" smtClean="0"/>
              <a:t>Hash of Log=Hash(</a:t>
            </a:r>
            <a:r>
              <a:rPr lang="en-US" dirty="0" err="1" smtClean="0"/>
              <a:t>Entry_n</a:t>
            </a:r>
            <a:r>
              <a:rPr lang="en-US" dirty="0"/>
              <a:t> </a:t>
            </a:r>
            <a:r>
              <a:rPr lang="en-US" dirty="0" smtClean="0"/>
              <a:t>+ Hash(Entry_(n-1))</a:t>
            </a:r>
          </a:p>
        </p:txBody>
      </p:sp>
    </p:spTree>
    <p:extLst>
      <p:ext uri="{BB962C8B-B14F-4D97-AF65-F5344CB8AC3E}">
        <p14:creationId xmlns:p14="http://schemas.microsoft.com/office/powerpoint/2010/main" val="236335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Client-Triggered Timeouts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Raft elections normally occur when a follower has not received a heartbeat from the leader for a timeout period.</a:t>
            </a:r>
          </a:p>
          <a:p>
            <a:r>
              <a:rPr lang="en-US" dirty="0" smtClean="0"/>
              <a:t>Since any follower can trigger an election, byzantine followers can disrupt the system by continuously sending “vote for me” messages.</a:t>
            </a:r>
          </a:p>
          <a:p>
            <a:r>
              <a:rPr lang="en-US" dirty="0" smtClean="0"/>
              <a:t>Clients can detect this because Raft is unable to commit its messages during an election.</a:t>
            </a:r>
          </a:p>
          <a:p>
            <a:pPr lvl="1"/>
            <a:r>
              <a:rPr lang="en-US" dirty="0" smtClean="0"/>
              <a:t>The old leader is unresponsive</a:t>
            </a:r>
          </a:p>
          <a:p>
            <a:r>
              <a:rPr lang="en-US" dirty="0" smtClean="0"/>
              <a:t>In BFT Raft, clients can also trigger elections.</a:t>
            </a:r>
          </a:p>
          <a:p>
            <a:r>
              <a:rPr lang="en-US" dirty="0" smtClean="0"/>
              <a:t>Client-triggered elections go to all cluster members</a:t>
            </a:r>
          </a:p>
          <a:p>
            <a:pPr lvl="1"/>
            <a:r>
              <a:rPr lang="en-US" dirty="0" smtClean="0"/>
              <a:t>“The leader has failed. There is no leader. You must elect a new leader”</a:t>
            </a:r>
          </a:p>
          <a:p>
            <a:r>
              <a:rPr lang="en-US" dirty="0" smtClean="0"/>
              <a:t>Leader election proceeds as in Raft.  </a:t>
            </a:r>
          </a:p>
          <a:p>
            <a:pPr lvl="1"/>
            <a:r>
              <a:rPr lang="en-US" dirty="0" smtClean="0"/>
              <a:t>Nodes start sending “Vote for me—I did!” messages to the rest of the cluster.</a:t>
            </a:r>
            <a:endParaRPr lang="en-US" dirty="0"/>
          </a:p>
        </p:txBody>
      </p:sp>
      <p:sp>
        <p:nvSpPr>
          <p:cNvPr id="4" name="TextBox 3"/>
          <p:cNvSpPr txBox="1"/>
          <p:nvPr/>
        </p:nvSpPr>
        <p:spPr>
          <a:xfrm>
            <a:off x="838200" y="6158754"/>
            <a:ext cx="10515600" cy="430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200" dirty="0" smtClean="0"/>
              <a:t>Note this assumes the client knows how to contact all the members of the Raft cluster</a:t>
            </a:r>
            <a:endParaRPr lang="en-US" sz="2200" dirty="0"/>
          </a:p>
        </p:txBody>
      </p:sp>
    </p:spTree>
    <p:extLst>
      <p:ext uri="{BB962C8B-B14F-4D97-AF65-F5344CB8AC3E}">
        <p14:creationId xmlns:p14="http://schemas.microsoft.com/office/powerpoint/2010/main" val="40245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Giving Your Vote</a:t>
            </a:r>
            <a:endParaRPr lang="en-US" dirty="0"/>
          </a:p>
        </p:txBody>
      </p:sp>
      <p:sp>
        <p:nvSpPr>
          <p:cNvPr id="3" name="Content Placeholder 2"/>
          <p:cNvSpPr>
            <a:spLocks noGrp="1"/>
          </p:cNvSpPr>
          <p:nvPr>
            <p:ph idx="1"/>
          </p:nvPr>
        </p:nvSpPr>
        <p:spPr/>
        <p:txBody>
          <a:bodyPr/>
          <a:lstStyle/>
          <a:p>
            <a:r>
              <a:rPr lang="en-US" dirty="0" smtClean="0"/>
              <a:t>Nodes receiving a </a:t>
            </a:r>
            <a:r>
              <a:rPr lang="en-US" dirty="0" err="1" smtClean="0"/>
              <a:t>RequestVote</a:t>
            </a:r>
            <a:r>
              <a:rPr lang="en-US" dirty="0" smtClean="0"/>
              <a:t> message from another node will</a:t>
            </a:r>
          </a:p>
          <a:p>
            <a:pPr lvl="1"/>
            <a:r>
              <a:rPr lang="en-US" dirty="0" smtClean="0"/>
              <a:t>Validate the signature</a:t>
            </a:r>
          </a:p>
          <a:p>
            <a:pPr lvl="1"/>
            <a:r>
              <a:rPr lang="en-US" dirty="0" smtClean="0"/>
              <a:t>Ignore if they have received a valid heartbeat from the leader</a:t>
            </a:r>
          </a:p>
          <a:p>
            <a:pPr lvl="2"/>
            <a:r>
              <a:rPr lang="en-US" dirty="0" smtClean="0"/>
              <a:t>Or else have received a client-instigated message</a:t>
            </a:r>
          </a:p>
          <a:p>
            <a:pPr lvl="1"/>
            <a:r>
              <a:rPr lang="en-US" dirty="0" smtClean="0"/>
              <a:t>Check to see if the new term proposed by the candidate is higher than the recipient’s term</a:t>
            </a:r>
          </a:p>
          <a:p>
            <a:pPr lvl="1"/>
            <a:r>
              <a:rPr lang="en-US" dirty="0" smtClean="0"/>
              <a:t>Check to see if the candidate sends the term and index of the last committed log</a:t>
            </a:r>
          </a:p>
          <a:p>
            <a:r>
              <a:rPr lang="en-US" dirty="0" smtClean="0"/>
              <a:t>Followers will only vote once during a given term</a:t>
            </a:r>
            <a:endParaRPr lang="en-US" dirty="0"/>
          </a:p>
        </p:txBody>
      </p:sp>
    </p:spTree>
    <p:extLst>
      <p:ext uri="{BB962C8B-B14F-4D97-AF65-F5344CB8AC3E}">
        <p14:creationId xmlns:p14="http://schemas.microsoft.com/office/powerpoint/2010/main" val="325641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and Further Directions</a:t>
            </a:r>
            <a:endParaRPr lang="en-US" dirty="0"/>
          </a:p>
        </p:txBody>
      </p:sp>
      <p:sp>
        <p:nvSpPr>
          <p:cNvPr id="3" name="Content Placeholder 2"/>
          <p:cNvSpPr>
            <a:spLocks noGrp="1"/>
          </p:cNvSpPr>
          <p:nvPr>
            <p:ph idx="1"/>
          </p:nvPr>
        </p:nvSpPr>
        <p:spPr/>
        <p:txBody>
          <a:bodyPr/>
          <a:lstStyle/>
          <a:p>
            <a:r>
              <a:rPr lang="en-US" dirty="0" smtClean="0"/>
              <a:t>Some general challenges</a:t>
            </a:r>
          </a:p>
          <a:p>
            <a:pPr lvl="1"/>
            <a:r>
              <a:rPr lang="en-US" dirty="0" smtClean="0"/>
              <a:t>Too much security can impact performance</a:t>
            </a:r>
          </a:p>
          <a:p>
            <a:pPr lvl="1"/>
            <a:r>
              <a:rPr lang="en-US" dirty="0" smtClean="0"/>
              <a:t>Increasing the complication of standard operations like leader election can decrease availability and have unintended consequences</a:t>
            </a:r>
          </a:p>
          <a:p>
            <a:r>
              <a:rPr lang="en-US" dirty="0" smtClean="0"/>
              <a:t>“Practical Byzantine Fault Tolerance” is the place to get started.</a:t>
            </a:r>
          </a:p>
          <a:p>
            <a:r>
              <a:rPr lang="en-US" dirty="0" smtClean="0"/>
              <a:t>Bitcoin and </a:t>
            </a:r>
            <a:r>
              <a:rPr lang="en-US" dirty="0" err="1" smtClean="0"/>
              <a:t>Blockchain</a:t>
            </a:r>
            <a:r>
              <a:rPr lang="en-US" dirty="0" smtClean="0"/>
              <a:t>	</a:t>
            </a:r>
          </a:p>
          <a:p>
            <a:pPr lvl="1"/>
            <a:r>
              <a:rPr lang="en-US" dirty="0" smtClean="0"/>
              <a:t>A scalable approach for peers to keep a ledger of transactions </a:t>
            </a:r>
          </a:p>
          <a:p>
            <a:pPr lvl="1"/>
            <a:r>
              <a:rPr lang="en-US" dirty="0" smtClean="0"/>
              <a:t>Obviously must be tolerant of forgers and other miscreants</a:t>
            </a:r>
          </a:p>
          <a:p>
            <a:r>
              <a:rPr lang="en-US" dirty="0" smtClean="0"/>
              <a:t>OAuth2 is the basis for many web security operations today</a:t>
            </a:r>
          </a:p>
          <a:p>
            <a:endParaRPr lang="en-US" dirty="0"/>
          </a:p>
        </p:txBody>
      </p:sp>
    </p:spTree>
    <p:extLst>
      <p:ext uri="{BB962C8B-B14F-4D97-AF65-F5344CB8AC3E}">
        <p14:creationId xmlns:p14="http://schemas.microsoft.com/office/powerpoint/2010/main" val="97172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Logs and Airavata</a:t>
            </a:r>
            <a:endParaRPr lang="en-US" dirty="0"/>
          </a:p>
        </p:txBody>
      </p:sp>
      <p:sp>
        <p:nvSpPr>
          <p:cNvPr id="3" name="Content Placeholder 2"/>
          <p:cNvSpPr>
            <a:spLocks noGrp="1"/>
          </p:cNvSpPr>
          <p:nvPr>
            <p:ph type="body" idx="1"/>
          </p:nvPr>
        </p:nvSpPr>
        <p:spPr/>
        <p:txBody>
          <a:bodyPr/>
          <a:lstStyle/>
          <a:p>
            <a:r>
              <a:rPr lang="en-US" dirty="0" smtClean="0"/>
              <a:t>What is a log in Airavata terms?  That is, what is Airavata’s state machine?</a:t>
            </a:r>
          </a:p>
        </p:txBody>
      </p:sp>
    </p:spTree>
    <p:extLst>
      <p:ext uri="{BB962C8B-B14F-4D97-AF65-F5344CB8AC3E}">
        <p14:creationId xmlns:p14="http://schemas.microsoft.com/office/powerpoint/2010/main" val="1167474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Thoughts on Spring 2018 Topics</a:t>
            </a:r>
            <a:endParaRPr lang="en-US" dirty="0"/>
          </a:p>
        </p:txBody>
      </p:sp>
      <p:sp>
        <p:nvSpPr>
          <p:cNvPr id="3" name="Content Placeholder 2"/>
          <p:cNvSpPr>
            <a:spLocks noGrp="1"/>
          </p:cNvSpPr>
          <p:nvPr>
            <p:ph idx="1"/>
          </p:nvPr>
        </p:nvSpPr>
        <p:spPr/>
        <p:txBody>
          <a:bodyPr/>
          <a:lstStyle/>
          <a:p>
            <a:r>
              <a:rPr lang="en-US" dirty="0" smtClean="0"/>
              <a:t>Help with prototyping log-centric Airavata</a:t>
            </a:r>
          </a:p>
          <a:p>
            <a:pPr lvl="1"/>
            <a:r>
              <a:rPr lang="en-US" dirty="0" smtClean="0"/>
              <a:t>See </a:t>
            </a:r>
            <a:r>
              <a:rPr lang="en-US" dirty="0" err="1" smtClean="0"/>
              <a:t>Dimuthu’s</a:t>
            </a:r>
            <a:r>
              <a:rPr lang="en-US" dirty="0" smtClean="0"/>
              <a:t> postings</a:t>
            </a:r>
          </a:p>
          <a:p>
            <a:pPr lvl="1"/>
            <a:r>
              <a:rPr lang="en-US" dirty="0" err="1" smtClean="0"/>
              <a:t>Gourav</a:t>
            </a:r>
            <a:r>
              <a:rPr lang="en-US" dirty="0" smtClean="0"/>
              <a:t> </a:t>
            </a:r>
            <a:r>
              <a:rPr lang="en-US" dirty="0" err="1" smtClean="0"/>
              <a:t>Shenoy</a:t>
            </a:r>
            <a:r>
              <a:rPr lang="en-US" dirty="0" smtClean="0"/>
              <a:t> will give a guest lecture November 14</a:t>
            </a:r>
            <a:r>
              <a:rPr lang="en-US" baseline="30000" dirty="0" smtClean="0"/>
              <a:t>th</a:t>
            </a:r>
            <a:r>
              <a:rPr lang="en-US" dirty="0" smtClean="0"/>
              <a:t> on his prototypes</a:t>
            </a:r>
          </a:p>
          <a:p>
            <a:r>
              <a:rPr lang="en-US" dirty="0" smtClean="0"/>
              <a:t>Develop and evaluate prototypes that use Raft-like strategies for updating </a:t>
            </a:r>
            <a:r>
              <a:rPr lang="en-US" dirty="0" err="1" smtClean="0"/>
              <a:t>stateful</a:t>
            </a:r>
            <a:r>
              <a:rPr lang="en-US" dirty="0" smtClean="0"/>
              <a:t> services like the Airavata Registry</a:t>
            </a:r>
          </a:p>
          <a:p>
            <a:r>
              <a:rPr lang="en-US" dirty="0" smtClean="0"/>
              <a:t>Develop and evaluate prototype approaches like Practical Byzantine Fault Tolerance  and </a:t>
            </a:r>
            <a:r>
              <a:rPr lang="en-US" dirty="0" err="1" smtClean="0"/>
              <a:t>Blockchain</a:t>
            </a:r>
            <a:r>
              <a:rPr lang="en-US" dirty="0" smtClean="0"/>
              <a:t> that can be used in log-centric Airavata</a:t>
            </a:r>
          </a:p>
          <a:p>
            <a:pPr lvl="1"/>
            <a:r>
              <a:rPr lang="en-US" dirty="0" smtClean="0"/>
              <a:t>Decide if this is worth the effort</a:t>
            </a:r>
          </a:p>
        </p:txBody>
      </p:sp>
    </p:spTree>
    <p:extLst>
      <p:ext uri="{BB962C8B-B14F-4D97-AF65-F5344CB8AC3E}">
        <p14:creationId xmlns:p14="http://schemas.microsoft.com/office/powerpoint/2010/main" val="1922904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Airavata State Machine Entries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866459705"/>
              </p:ext>
            </p:extLst>
          </p:nvPr>
        </p:nvGraphicFramePr>
        <p:xfrm>
          <a:off x="838200" y="1872060"/>
          <a:ext cx="10515600" cy="3850640"/>
        </p:xfrm>
        <a:graphic>
          <a:graphicData uri="http://schemas.openxmlformats.org/drawingml/2006/table">
            <a:tbl>
              <a:tblPr firstRow="1" bandRow="1">
                <a:tableStyleId>{93296810-A885-4BE3-A3E7-6D5BEEA58F35}</a:tableStyleId>
              </a:tblPr>
              <a:tblGrid>
                <a:gridCol w="1586320"/>
                <a:gridCol w="5955392"/>
                <a:gridCol w="2973888"/>
              </a:tblGrid>
              <a:tr h="370840">
                <a:tc>
                  <a:txBody>
                    <a:bodyPr/>
                    <a:lstStyle/>
                    <a:p>
                      <a:r>
                        <a:rPr lang="en-US" dirty="0" smtClean="0"/>
                        <a:t>Data Model</a:t>
                      </a:r>
                      <a:endParaRPr lang="en-US" dirty="0"/>
                    </a:p>
                  </a:txBody>
                  <a:tcPr/>
                </a:tc>
                <a:tc>
                  <a:txBody>
                    <a:bodyPr/>
                    <a:lstStyle/>
                    <a:p>
                      <a:r>
                        <a:rPr lang="en-US" dirty="0" smtClean="0"/>
                        <a:t>Description</a:t>
                      </a:r>
                      <a:r>
                        <a:rPr lang="en-US" baseline="0" dirty="0" smtClean="0"/>
                        <a:t> and States</a:t>
                      </a:r>
                      <a:endParaRPr lang="en-US" dirty="0"/>
                    </a:p>
                  </a:txBody>
                  <a:tcPr/>
                </a:tc>
                <a:tc>
                  <a:txBody>
                    <a:bodyPr/>
                    <a:lstStyle/>
                    <a:p>
                      <a:r>
                        <a:rPr lang="en-US" dirty="0" smtClean="0"/>
                        <a:t>Components</a:t>
                      </a:r>
                      <a:endParaRPr lang="en-US" dirty="0"/>
                    </a:p>
                  </a:txBody>
                  <a:tcPr/>
                </a:tc>
              </a:tr>
              <a:tr h="370840">
                <a:tc>
                  <a:txBody>
                    <a:bodyPr/>
                    <a:lstStyle/>
                    <a:p>
                      <a:r>
                        <a:rPr lang="en-US" dirty="0" smtClean="0"/>
                        <a:t>Experiment</a:t>
                      </a:r>
                      <a:endParaRPr lang="en-US" dirty="0"/>
                    </a:p>
                  </a:txBody>
                  <a:tcPr/>
                </a:tc>
                <a:tc>
                  <a:txBody>
                    <a:bodyPr/>
                    <a:lstStyle/>
                    <a:p>
                      <a:r>
                        <a:rPr lang="en-US" dirty="0" smtClean="0"/>
                        <a:t>Records</a:t>
                      </a:r>
                      <a:r>
                        <a:rPr lang="en-US" baseline="0" dirty="0" smtClean="0"/>
                        <a:t> metadata for one or more job submissions.  These evolve through states (submitted, executing, completed). Experiments can be shared.</a:t>
                      </a:r>
                      <a:endParaRPr lang="en-US" dirty="0"/>
                    </a:p>
                  </a:txBody>
                  <a:tcPr/>
                </a:tc>
                <a:tc>
                  <a:txBody>
                    <a:bodyPr/>
                    <a:lstStyle/>
                    <a:p>
                      <a:r>
                        <a:rPr lang="en-US" dirty="0" smtClean="0"/>
                        <a:t>Registry, Task Executor, Sharing</a:t>
                      </a:r>
                      <a:r>
                        <a:rPr lang="en-US" baseline="0" dirty="0" smtClean="0"/>
                        <a:t> Service</a:t>
                      </a:r>
                      <a:endParaRPr lang="en-US" dirty="0"/>
                    </a:p>
                  </a:txBody>
                  <a:tcPr/>
                </a:tc>
              </a:tr>
              <a:tr h="370840">
                <a:tc>
                  <a:txBody>
                    <a:bodyPr/>
                    <a:lstStyle/>
                    <a:p>
                      <a:r>
                        <a:rPr lang="en-US" dirty="0" smtClean="0"/>
                        <a:t>Project</a:t>
                      </a:r>
                      <a:endParaRPr lang="en-US" dirty="0"/>
                    </a:p>
                  </a:txBody>
                  <a:tcPr/>
                </a:tc>
                <a:tc>
                  <a:txBody>
                    <a:bodyPr/>
                    <a:lstStyle/>
                    <a:p>
                      <a:r>
                        <a:rPr lang="en-US" dirty="0" smtClean="0"/>
                        <a:t>These contain</a:t>
                      </a:r>
                      <a:r>
                        <a:rPr lang="en-US" baseline="0" dirty="0" smtClean="0"/>
                        <a:t> experiments.  Projects can be shared.</a:t>
                      </a:r>
                      <a:endParaRPr lang="en-US" dirty="0"/>
                    </a:p>
                  </a:txBody>
                  <a:tcPr/>
                </a:tc>
                <a:tc>
                  <a:txBody>
                    <a:bodyPr/>
                    <a:lstStyle/>
                    <a:p>
                      <a:r>
                        <a:rPr lang="en-US" dirty="0" smtClean="0"/>
                        <a:t>Registry, Sharing Service</a:t>
                      </a:r>
                      <a:endParaRPr lang="en-US" dirty="0"/>
                    </a:p>
                  </a:txBody>
                  <a:tcPr/>
                </a:tc>
              </a:tr>
              <a:tr h="370840">
                <a:tc>
                  <a:txBody>
                    <a:bodyPr/>
                    <a:lstStyle/>
                    <a:p>
                      <a:r>
                        <a:rPr lang="en-US" dirty="0" smtClean="0"/>
                        <a:t>Application Description</a:t>
                      </a:r>
                      <a:endParaRPr lang="en-US" dirty="0"/>
                    </a:p>
                  </a:txBody>
                  <a:tcPr/>
                </a:tc>
                <a:tc>
                  <a:txBody>
                    <a:bodyPr/>
                    <a:lstStyle/>
                    <a:p>
                      <a:r>
                        <a:rPr lang="en-US" dirty="0" smtClean="0"/>
                        <a:t>Machine</a:t>
                      </a:r>
                      <a:r>
                        <a:rPr lang="en-US" baseline="0" dirty="0" smtClean="0"/>
                        <a:t> independent information on </a:t>
                      </a:r>
                      <a:r>
                        <a:rPr lang="en-US" dirty="0" smtClean="0"/>
                        <a:t>how the application is run.  Can</a:t>
                      </a:r>
                      <a:r>
                        <a:rPr lang="en-US" baseline="0" dirty="0" smtClean="0"/>
                        <a:t> be added and updated. Sharing coming soon.</a:t>
                      </a:r>
                      <a:endParaRPr lang="en-US" dirty="0"/>
                    </a:p>
                  </a:txBody>
                  <a:tcPr/>
                </a:tc>
                <a:tc>
                  <a:txBody>
                    <a:bodyPr/>
                    <a:lstStyle/>
                    <a:p>
                      <a:r>
                        <a:rPr lang="en-US" dirty="0" smtClean="0"/>
                        <a:t>Registry,</a:t>
                      </a:r>
                      <a:r>
                        <a:rPr lang="en-US" baseline="0" dirty="0" smtClean="0"/>
                        <a:t> Sharing Service</a:t>
                      </a:r>
                      <a:endParaRPr lang="en-US" dirty="0"/>
                    </a:p>
                  </a:txBody>
                  <a:tcPr/>
                </a:tc>
              </a:tr>
              <a:tr h="370840">
                <a:tc>
                  <a:txBody>
                    <a:bodyPr/>
                    <a:lstStyle/>
                    <a:p>
                      <a:r>
                        <a:rPr lang="en-US" dirty="0" smtClean="0"/>
                        <a:t>Application Interface</a:t>
                      </a:r>
                      <a:endParaRPr lang="en-US" dirty="0"/>
                    </a:p>
                  </a:txBody>
                  <a:tcPr/>
                </a:tc>
                <a:tc>
                  <a:txBody>
                    <a:bodyPr/>
                    <a:lstStyle/>
                    <a:p>
                      <a:r>
                        <a:rPr lang="en-US" dirty="0" smtClean="0"/>
                        <a:t>Deployment specific information on how an application</a:t>
                      </a:r>
                      <a:r>
                        <a:rPr lang="en-US" baseline="0" dirty="0" smtClean="0"/>
                        <a:t> is executed on a computing resource.  Can be added and updated. Sharing coming soon.</a:t>
                      </a:r>
                      <a:endParaRPr lang="en-US" dirty="0"/>
                    </a:p>
                  </a:txBody>
                  <a:tcPr/>
                </a:tc>
                <a:tc>
                  <a:txBody>
                    <a:bodyPr/>
                    <a:lstStyle/>
                    <a:p>
                      <a:r>
                        <a:rPr lang="en-US" dirty="0" smtClean="0"/>
                        <a:t>Registry, Sharing Service</a:t>
                      </a:r>
                      <a:endParaRPr lang="en-US" dirty="0"/>
                    </a:p>
                  </a:txBody>
                  <a:tcPr/>
                </a:tc>
              </a:tr>
              <a:tr h="370840">
                <a:tc>
                  <a:txBody>
                    <a:bodyPr/>
                    <a:lstStyle/>
                    <a:p>
                      <a:r>
                        <a:rPr lang="en-US" dirty="0" smtClean="0"/>
                        <a:t>Compute Resource</a:t>
                      </a:r>
                      <a:endParaRPr lang="en-US" dirty="0"/>
                    </a:p>
                  </a:txBody>
                  <a:tcPr/>
                </a:tc>
                <a:tc>
                  <a:txBody>
                    <a:bodyPr/>
                    <a:lstStyle/>
                    <a:p>
                      <a:r>
                        <a:rPr lang="en-US" dirty="0" smtClean="0"/>
                        <a:t>Information on a particular computing resource.  Can be added and updated.</a:t>
                      </a:r>
                      <a:r>
                        <a:rPr lang="en-US" baseline="0" dirty="0" smtClean="0"/>
                        <a:t> Sharing coming soon.</a:t>
                      </a:r>
                      <a:endParaRPr lang="en-US" dirty="0"/>
                    </a:p>
                  </a:txBody>
                  <a:tcPr/>
                </a:tc>
                <a:tc>
                  <a:txBody>
                    <a:bodyPr/>
                    <a:lstStyle/>
                    <a:p>
                      <a:r>
                        <a:rPr lang="en-US" dirty="0" smtClean="0"/>
                        <a:t>Registry, Sharing Service</a:t>
                      </a:r>
                      <a:endParaRPr lang="en-US" dirty="0"/>
                    </a:p>
                  </a:txBody>
                  <a:tcPr/>
                </a:tc>
              </a:tr>
            </a:tbl>
          </a:graphicData>
        </a:graphic>
      </p:graphicFrame>
      <p:sp>
        <p:nvSpPr>
          <p:cNvPr id="10" name="TextBox 9"/>
          <p:cNvSpPr txBox="1"/>
          <p:nvPr/>
        </p:nvSpPr>
        <p:spPr>
          <a:xfrm>
            <a:off x="838200" y="5853968"/>
            <a:ext cx="10515600" cy="707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000" dirty="0" err="1" smtClean="0"/>
              <a:t>Microservices</a:t>
            </a:r>
            <a:r>
              <a:rPr lang="en-US" sz="2000" dirty="0" smtClean="0"/>
              <a:t> can split state data across many different services.  How do you update these services in a continuous deployment scenario?</a:t>
            </a:r>
            <a:endParaRPr lang="en-US" sz="2000" dirty="0"/>
          </a:p>
        </p:txBody>
      </p:sp>
    </p:spTree>
    <p:extLst>
      <p:ext uri="{BB962C8B-B14F-4D97-AF65-F5344CB8AC3E}">
        <p14:creationId xmlns:p14="http://schemas.microsoft.com/office/powerpoint/2010/main" val="344919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Airavata Components Are Log Clients</a:t>
            </a:r>
            <a:endParaRPr lang="en-US" dirty="0"/>
          </a:p>
        </p:txBody>
      </p:sp>
      <p:sp>
        <p:nvSpPr>
          <p:cNvPr id="4" name="Content Placeholder 3"/>
          <p:cNvSpPr>
            <a:spLocks noGrp="1"/>
          </p:cNvSpPr>
          <p:nvPr>
            <p:ph idx="1"/>
          </p:nvPr>
        </p:nvSpPr>
        <p:spPr/>
        <p:txBody>
          <a:bodyPr/>
          <a:lstStyle/>
          <a:p>
            <a:r>
              <a:rPr lang="en-US" dirty="0" smtClean="0"/>
              <a:t>Note a log system is just recording logs.  </a:t>
            </a:r>
          </a:p>
          <a:p>
            <a:pPr lvl="1"/>
            <a:r>
              <a:rPr lang="en-US" dirty="0" smtClean="0"/>
              <a:t>It is not implementing other services.  </a:t>
            </a:r>
          </a:p>
          <a:p>
            <a:r>
              <a:rPr lang="en-US" dirty="0" smtClean="0"/>
              <a:t>The Airavata Registry stores a lot of info, but it is not the Airavata’s state machine.</a:t>
            </a:r>
          </a:p>
          <a:p>
            <a:pPr lvl="1"/>
            <a:r>
              <a:rPr lang="en-US" dirty="0" smtClean="0"/>
              <a:t>We should think of it as a client to the log system</a:t>
            </a:r>
          </a:p>
          <a:p>
            <a:pPr lvl="1"/>
            <a:r>
              <a:rPr lang="en-US" dirty="0" smtClean="0"/>
              <a:t>Overall system state is split between multiple services</a:t>
            </a:r>
          </a:p>
          <a:p>
            <a:r>
              <a:rPr lang="en-US" dirty="0" smtClean="0"/>
              <a:t>Kafka, for instance, is a good implementation for a logging service.</a:t>
            </a:r>
          </a:p>
          <a:p>
            <a:pPr lvl="1"/>
            <a:r>
              <a:rPr lang="en-US" dirty="0" smtClean="0"/>
              <a:t>We could use Kafka as our state machine</a:t>
            </a:r>
          </a:p>
          <a:p>
            <a:r>
              <a:rPr lang="en-US" dirty="0" smtClean="0"/>
              <a:t>But </a:t>
            </a:r>
            <a:r>
              <a:rPr lang="en-US" dirty="0" err="1" smtClean="0"/>
              <a:t>stateful</a:t>
            </a:r>
            <a:r>
              <a:rPr lang="en-US" dirty="0" smtClean="0"/>
              <a:t> clients may also want to implement Raft’s consensus protocol as a way of selecting new leaders.</a:t>
            </a:r>
            <a:endParaRPr lang="en-US" dirty="0"/>
          </a:p>
        </p:txBody>
      </p:sp>
    </p:spTree>
    <p:extLst>
      <p:ext uri="{BB962C8B-B14F-4D97-AF65-F5344CB8AC3E}">
        <p14:creationId xmlns:p14="http://schemas.microsoft.com/office/powerpoint/2010/main" val="973968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Raft-</a:t>
            </a:r>
            <a:r>
              <a:rPr lang="en-US" dirty="0" err="1" smtClean="0"/>
              <a:t>ful</a:t>
            </a:r>
            <a:r>
              <a:rPr lang="en-US" dirty="0" smtClean="0"/>
              <a:t> Registry</a:t>
            </a:r>
            <a:endParaRPr lang="en-US" dirty="0"/>
          </a:p>
        </p:txBody>
      </p:sp>
      <p:sp>
        <p:nvSpPr>
          <p:cNvPr id="3" name="Content Placeholder 2"/>
          <p:cNvSpPr>
            <a:spLocks noGrp="1"/>
          </p:cNvSpPr>
          <p:nvPr>
            <p:ph idx="1"/>
          </p:nvPr>
        </p:nvSpPr>
        <p:spPr>
          <a:xfrm>
            <a:off x="838200" y="1700365"/>
            <a:ext cx="5266765" cy="4956454"/>
          </a:xfrm>
        </p:spPr>
        <p:txBody>
          <a:bodyPr>
            <a:normAutofit lnSpcReduction="10000"/>
          </a:bodyPr>
          <a:lstStyle/>
          <a:p>
            <a:r>
              <a:rPr lang="en-US" dirty="0" smtClean="0"/>
              <a:t>The Registry today is a frontend to a </a:t>
            </a:r>
            <a:r>
              <a:rPr lang="en-US" dirty="0" err="1" smtClean="0"/>
              <a:t>MariaDB</a:t>
            </a:r>
            <a:r>
              <a:rPr lang="en-US" dirty="0" smtClean="0"/>
              <a:t> database.</a:t>
            </a:r>
          </a:p>
          <a:p>
            <a:r>
              <a:rPr lang="en-US" dirty="0" smtClean="0"/>
              <a:t>Imagine a </a:t>
            </a:r>
            <a:r>
              <a:rPr lang="en-US" dirty="0" err="1" smtClean="0"/>
              <a:t>dockerized</a:t>
            </a:r>
            <a:r>
              <a:rPr lang="en-US" dirty="0" smtClean="0"/>
              <a:t> Registry with multiple instances on various VMs.</a:t>
            </a:r>
          </a:p>
          <a:p>
            <a:r>
              <a:rPr lang="en-US" dirty="0" smtClean="0"/>
              <a:t>The Registry could use a Raft-like approach for committing incoming messages, determining leaders, and interacting with other Airavata components. </a:t>
            </a:r>
          </a:p>
          <a:p>
            <a:r>
              <a:rPr lang="en-US" dirty="0" smtClean="0"/>
              <a:t>This has other interesting applications besides fault tolerance</a:t>
            </a:r>
            <a:endParaRPr lang="en-US" dirty="0"/>
          </a:p>
        </p:txBody>
      </p:sp>
      <p:sp>
        <p:nvSpPr>
          <p:cNvPr id="4" name="Rectangle 3"/>
          <p:cNvSpPr/>
          <p:nvPr/>
        </p:nvSpPr>
        <p:spPr>
          <a:xfrm>
            <a:off x="6750423" y="1819835"/>
            <a:ext cx="1775011" cy="12102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Registry Follower</a:t>
            </a:r>
            <a:endParaRPr lang="en-US" dirty="0"/>
          </a:p>
        </p:txBody>
      </p:sp>
      <p:sp>
        <p:nvSpPr>
          <p:cNvPr id="5" name="Rectangle 4"/>
          <p:cNvSpPr/>
          <p:nvPr/>
        </p:nvSpPr>
        <p:spPr>
          <a:xfrm>
            <a:off x="6750422" y="3624245"/>
            <a:ext cx="1775011" cy="12102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Registry Leader</a:t>
            </a:r>
            <a:endParaRPr lang="en-US" dirty="0"/>
          </a:p>
        </p:txBody>
      </p:sp>
      <p:sp>
        <p:nvSpPr>
          <p:cNvPr id="6" name="Rectangle 5"/>
          <p:cNvSpPr/>
          <p:nvPr/>
        </p:nvSpPr>
        <p:spPr>
          <a:xfrm>
            <a:off x="6750423" y="5446585"/>
            <a:ext cx="1775011" cy="12102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Registry Follower</a:t>
            </a:r>
            <a:endParaRPr lang="en-US" dirty="0"/>
          </a:p>
        </p:txBody>
      </p:sp>
      <p:sp>
        <p:nvSpPr>
          <p:cNvPr id="7" name="Oval 6"/>
          <p:cNvSpPr/>
          <p:nvPr/>
        </p:nvSpPr>
        <p:spPr>
          <a:xfrm>
            <a:off x="10206318" y="1819835"/>
            <a:ext cx="1465729" cy="12102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Other Airavata Comps</a:t>
            </a:r>
            <a:endParaRPr lang="en-US" dirty="0"/>
          </a:p>
        </p:txBody>
      </p:sp>
      <p:sp>
        <p:nvSpPr>
          <p:cNvPr id="8" name="Oval 7"/>
          <p:cNvSpPr/>
          <p:nvPr/>
        </p:nvSpPr>
        <p:spPr>
          <a:xfrm>
            <a:off x="10206316" y="3624244"/>
            <a:ext cx="1465729" cy="12102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 Airavata Comps</a:t>
            </a:r>
            <a:endParaRPr lang="en-US" dirty="0"/>
          </a:p>
        </p:txBody>
      </p:sp>
      <p:sp>
        <p:nvSpPr>
          <p:cNvPr id="9" name="Oval 8"/>
          <p:cNvSpPr/>
          <p:nvPr/>
        </p:nvSpPr>
        <p:spPr>
          <a:xfrm>
            <a:off x="10206317" y="5446584"/>
            <a:ext cx="1465729" cy="12102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 Airavata Comps</a:t>
            </a:r>
            <a:endParaRPr lang="en-US" dirty="0"/>
          </a:p>
        </p:txBody>
      </p:sp>
      <p:cxnSp>
        <p:nvCxnSpPr>
          <p:cNvPr id="11" name="Straight Arrow Connector 10"/>
          <p:cNvCxnSpPr>
            <a:stCxn id="7" idx="2"/>
            <a:endCxn id="5" idx="3"/>
          </p:cNvCxnSpPr>
          <p:nvPr/>
        </p:nvCxnSpPr>
        <p:spPr>
          <a:xfrm flipH="1">
            <a:off x="8525433" y="2424953"/>
            <a:ext cx="1680885" cy="18044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2"/>
            <a:endCxn id="5" idx="3"/>
          </p:cNvCxnSpPr>
          <p:nvPr/>
        </p:nvCxnSpPr>
        <p:spPr>
          <a:xfrm flipH="1">
            <a:off x="8525433" y="4229362"/>
            <a:ext cx="1680883"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2"/>
            <a:endCxn id="5" idx="3"/>
          </p:cNvCxnSpPr>
          <p:nvPr/>
        </p:nvCxnSpPr>
        <p:spPr>
          <a:xfrm flipH="1" flipV="1">
            <a:off x="8525433" y="4229363"/>
            <a:ext cx="1680884" cy="18223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0"/>
            <a:endCxn id="5" idx="2"/>
          </p:cNvCxnSpPr>
          <p:nvPr/>
        </p:nvCxnSpPr>
        <p:spPr>
          <a:xfrm flipH="1" flipV="1">
            <a:off x="7637928" y="4834480"/>
            <a:ext cx="1" cy="6121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0"/>
            <a:endCxn id="4" idx="2"/>
          </p:cNvCxnSpPr>
          <p:nvPr/>
        </p:nvCxnSpPr>
        <p:spPr>
          <a:xfrm flipV="1">
            <a:off x="7637928" y="3030070"/>
            <a:ext cx="1" cy="5941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70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Raft Cluster Membership Changes</a:t>
            </a:r>
            <a:endParaRPr lang="en-US" dirty="0"/>
          </a:p>
        </p:txBody>
      </p:sp>
      <p:sp>
        <p:nvSpPr>
          <p:cNvPr id="5" name="Text Placeholder 4"/>
          <p:cNvSpPr>
            <a:spLocks noGrp="1"/>
          </p:cNvSpPr>
          <p:nvPr>
            <p:ph type="body" idx="1"/>
          </p:nvPr>
        </p:nvSpPr>
        <p:spPr/>
        <p:txBody>
          <a:bodyPr anchor="ctr"/>
          <a:lstStyle/>
          <a:p>
            <a:r>
              <a:rPr lang="en-US" dirty="0" smtClean="0"/>
              <a:t>Moving from one set of members to another</a:t>
            </a:r>
            <a:endParaRPr lang="en-US" dirty="0"/>
          </a:p>
        </p:txBody>
      </p:sp>
    </p:spTree>
    <p:extLst>
      <p:ext uri="{BB962C8B-B14F-4D97-AF65-F5344CB8AC3E}">
        <p14:creationId xmlns:p14="http://schemas.microsoft.com/office/powerpoint/2010/main" val="1911232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Updating Raft Clusters</a:t>
            </a:r>
            <a:endParaRPr lang="en-US" dirty="0"/>
          </a:p>
        </p:txBody>
      </p:sp>
      <p:sp>
        <p:nvSpPr>
          <p:cNvPr id="5" name="Content Placeholder 4"/>
          <p:cNvSpPr>
            <a:spLocks noGrp="1"/>
          </p:cNvSpPr>
          <p:nvPr>
            <p:ph idx="1"/>
          </p:nvPr>
        </p:nvSpPr>
        <p:spPr>
          <a:xfrm>
            <a:off x="838200" y="1834835"/>
            <a:ext cx="10515600" cy="4351338"/>
          </a:xfrm>
        </p:spPr>
        <p:txBody>
          <a:bodyPr>
            <a:normAutofit fontScale="85000" lnSpcReduction="20000"/>
          </a:bodyPr>
          <a:lstStyle/>
          <a:p>
            <a:r>
              <a:rPr lang="en-US" dirty="0" smtClean="0"/>
              <a:t>Raft clusters are quasi-static.</a:t>
            </a:r>
          </a:p>
          <a:p>
            <a:r>
              <a:rPr lang="en-US" dirty="0" smtClean="0"/>
              <a:t>During operations, all members know about all other members.  </a:t>
            </a:r>
          </a:p>
          <a:p>
            <a:r>
              <a:rPr lang="en-US" dirty="0" smtClean="0"/>
              <a:t>Membership in the cluster is fixed.</a:t>
            </a:r>
          </a:p>
          <a:p>
            <a:r>
              <a:rPr lang="en-US" dirty="0" smtClean="0"/>
              <a:t>Consensus is based on the number of all members, even if they are unresponsive.  </a:t>
            </a:r>
          </a:p>
          <a:p>
            <a:pPr lvl="1"/>
            <a:r>
              <a:rPr lang="en-US" dirty="0" smtClean="0"/>
              <a:t>You need an odd number of members to commit logs and elect leaders</a:t>
            </a:r>
          </a:p>
          <a:p>
            <a:pPr lvl="1"/>
            <a:r>
              <a:rPr lang="en-US" dirty="0" smtClean="0"/>
              <a:t>2N+1 servers can withstand N failed servers</a:t>
            </a:r>
            <a:endParaRPr lang="en-US" dirty="0"/>
          </a:p>
          <a:p>
            <a:r>
              <a:rPr lang="en-US" dirty="0" smtClean="0"/>
              <a:t>But Raft clusters need to be updated, of course</a:t>
            </a:r>
          </a:p>
          <a:p>
            <a:pPr lvl="1"/>
            <a:r>
              <a:rPr lang="en-US" dirty="0" smtClean="0"/>
              <a:t>Migrate to a new version of the service</a:t>
            </a:r>
          </a:p>
          <a:p>
            <a:pPr lvl="1"/>
            <a:r>
              <a:rPr lang="en-US" dirty="0" smtClean="0"/>
              <a:t>Migrate to a new hosting system</a:t>
            </a:r>
          </a:p>
          <a:p>
            <a:pPr lvl="1"/>
            <a:r>
              <a:rPr lang="en-US" dirty="0" smtClean="0"/>
              <a:t>Expand or contract the number of cluster members</a:t>
            </a:r>
          </a:p>
          <a:p>
            <a:r>
              <a:rPr lang="en-US" dirty="0" smtClean="0"/>
              <a:t>We’d like for this to happen without disrupting operations</a:t>
            </a:r>
          </a:p>
          <a:p>
            <a:r>
              <a:rPr lang="en-US" b="1" dirty="0" smtClean="0"/>
              <a:t>Continuous Deployment Problem!</a:t>
            </a:r>
          </a:p>
        </p:txBody>
      </p:sp>
    </p:spTree>
    <p:extLst>
      <p:ext uri="{BB962C8B-B14F-4D97-AF65-F5344CB8AC3E}">
        <p14:creationId xmlns:p14="http://schemas.microsoft.com/office/powerpoint/2010/main" val="1287230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GACourseTemplate" id="{2FBFFBEA-BD8E-7B41-8A8D-F4A7901D3CE2}" vid="{5D37C0E1-A4D7-574A-AC9A-B2EABB61A09E}"/>
    </a:ext>
  </a:extLst>
</a:theme>
</file>

<file path=ppt/theme/theme2.xml><?xml version="1.0" encoding="utf-8"?>
<a:theme xmlns:a="http://schemas.openxmlformats.org/drawingml/2006/main" name="Default Design">
  <a:themeElements>
    <a:clrScheme name="JO Colors">
      <a:dk1>
        <a:srgbClr val="000000"/>
      </a:dk1>
      <a:lt1>
        <a:srgbClr val="FFFFFF"/>
      </a:lt1>
      <a:dk2>
        <a:srgbClr val="1F4899"/>
      </a:dk2>
      <a:lt2>
        <a:srgbClr val="7F7F7F"/>
      </a:lt2>
      <a:accent1>
        <a:srgbClr val="0B590B"/>
      </a:accent1>
      <a:accent2>
        <a:srgbClr val="E1FFE1"/>
      </a:accent2>
      <a:accent3>
        <a:srgbClr val="DEE7F8"/>
      </a:accent3>
      <a:accent4>
        <a:srgbClr val="A5001E"/>
      </a:accent4>
      <a:accent5>
        <a:srgbClr val="FFFFB9"/>
      </a:accent5>
      <a:accent6>
        <a:srgbClr val="844F1A"/>
      </a:accent6>
      <a:hlink>
        <a:srgbClr val="005239"/>
      </a:hlink>
      <a:folHlink>
        <a:srgbClr val="A5001E"/>
      </a:folHlink>
    </a:clrScheme>
    <a:fontScheme name="Default Design">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dk1"/>
        </a:lnRef>
        <a:fillRef idx="1">
          <a:schemeClr val="lt1"/>
        </a:fillRef>
        <a:effectRef idx="0">
          <a:schemeClr val="dk1"/>
        </a:effectRef>
        <a:fontRef idx="minor">
          <a:schemeClr val="dk1"/>
        </a:fontRef>
      </a:style>
    </a:spDef>
    <a:lnDef>
      <a:spPr>
        <a:ln w="19050" cap="rnd"/>
        <a:effectLst/>
      </a:spPr>
      <a:bodyPr/>
      <a:lstStyle/>
      <a:style>
        <a:lnRef idx="2">
          <a:schemeClr val="dk1"/>
        </a:lnRef>
        <a:fillRef idx="0">
          <a:schemeClr val="dk1"/>
        </a:fillRef>
        <a:effectRef idx="1">
          <a:schemeClr val="dk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A5001E"/>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5239"/>
        </a:hlink>
        <a:folHlink>
          <a:srgbClr val="A5001E"/>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D5EAFF"/>
        </a:accent1>
        <a:accent2>
          <a:srgbClr val="333399"/>
        </a:accent2>
        <a:accent3>
          <a:srgbClr val="FFFFFF"/>
        </a:accent3>
        <a:accent4>
          <a:srgbClr val="000000"/>
        </a:accent4>
        <a:accent5>
          <a:srgbClr val="E7F3FF"/>
        </a:accent5>
        <a:accent6>
          <a:srgbClr val="2D2D8A"/>
        </a:accent6>
        <a:hlink>
          <a:srgbClr val="005239"/>
        </a:hlink>
        <a:folHlink>
          <a:srgbClr val="A5001E"/>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808080"/>
        </a:lt2>
        <a:accent1>
          <a:srgbClr val="D5EAFF"/>
        </a:accent1>
        <a:accent2>
          <a:srgbClr val="0050A0"/>
        </a:accent2>
        <a:accent3>
          <a:srgbClr val="FFFFFF"/>
        </a:accent3>
        <a:accent4>
          <a:srgbClr val="000000"/>
        </a:accent4>
        <a:accent5>
          <a:srgbClr val="E7F3FF"/>
        </a:accent5>
        <a:accent6>
          <a:srgbClr val="004891"/>
        </a:accent6>
        <a:hlink>
          <a:srgbClr val="005239"/>
        </a:hlink>
        <a:folHlink>
          <a:srgbClr val="A5001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SGACourseTemplate</Template>
  <TotalTime>1818</TotalTime>
  <Words>2771</Words>
  <Application>Microsoft Macintosh PowerPoint</Application>
  <PresentationFormat>Widescreen</PresentationFormat>
  <Paragraphs>331</Paragraphs>
  <Slides>40</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40</vt:i4>
      </vt:variant>
    </vt:vector>
  </HeadingPairs>
  <TitlesOfParts>
    <vt:vector size="47" baseType="lpstr">
      <vt:lpstr>Calibri</vt:lpstr>
      <vt:lpstr>Calibri Light</vt:lpstr>
      <vt:lpstr>Verdana</vt:lpstr>
      <vt:lpstr>Wingdings</vt:lpstr>
      <vt:lpstr>Arial</vt:lpstr>
      <vt:lpstr>Office Theme</vt:lpstr>
      <vt:lpstr>Default Design</vt:lpstr>
      <vt:lpstr>Advanced Raft Topics for Science Gateways</vt:lpstr>
      <vt:lpstr>Raft Recap</vt:lpstr>
      <vt:lpstr>PowerPoint Presentation</vt:lpstr>
      <vt:lpstr>Logs and Airavata</vt:lpstr>
      <vt:lpstr>Airavata State Machine Entries</vt:lpstr>
      <vt:lpstr>Airavata Components Are Log Clients</vt:lpstr>
      <vt:lpstr>A Raft-ful Registry</vt:lpstr>
      <vt:lpstr>Raft Cluster Membership Changes</vt:lpstr>
      <vt:lpstr>Updating Raft Clusters</vt:lpstr>
      <vt:lpstr>“Rolling update – Deploy without downtime”</vt:lpstr>
      <vt:lpstr>PowerPoint Presentation</vt:lpstr>
      <vt:lpstr>Configuration Changes</vt:lpstr>
      <vt:lpstr>The Raft Configuration Update Approach</vt:lpstr>
      <vt:lpstr>Joint Consensus in Raft</vt:lpstr>
      <vt:lpstr>PowerPoint Presentation</vt:lpstr>
      <vt:lpstr>Raft Uses Raft to Update Raft</vt:lpstr>
      <vt:lpstr>Making the Switch to C_new</vt:lpstr>
      <vt:lpstr>Issue #1: Bringing New Servers Up to State</vt:lpstr>
      <vt:lpstr>Issue #2: C_old,new Leaders May Not Be Part of C_new</vt:lpstr>
      <vt:lpstr>Final Thoughts on Continuous Deployment</vt:lpstr>
      <vt:lpstr>Log Compaction</vt:lpstr>
      <vt:lpstr>Raft Log Compaction</vt:lpstr>
      <vt:lpstr>Snapshotting</vt:lpstr>
      <vt:lpstr>Raft Log Compaction</vt:lpstr>
      <vt:lpstr>Leader-Specified Snapshots</vt:lpstr>
      <vt:lpstr>Snapshot Updates Situation #1</vt:lpstr>
      <vt:lpstr>Snapshot Updates Situation #2</vt:lpstr>
      <vt:lpstr>Byzantine Failures and Raft</vt:lpstr>
      <vt:lpstr>Byzantine Failures</vt:lpstr>
      <vt:lpstr>Byzantine Leader Election Failures</vt:lpstr>
      <vt:lpstr>Byzantine Log Replication Failures</vt:lpstr>
      <vt:lpstr>The solution to Byzantine failures looks a lot like security infrastructure</vt:lpstr>
      <vt:lpstr>Strategies for Byzantine Fault Tolerance (BFT) </vt:lpstr>
      <vt:lpstr>BFT Raft Quora</vt:lpstr>
      <vt:lpstr>Public Key Infrastructure</vt:lpstr>
      <vt:lpstr>Cryptographic Hashing</vt:lpstr>
      <vt:lpstr>Client-Triggered Timeouts</vt:lpstr>
      <vt:lpstr>Giving Your Vote</vt:lpstr>
      <vt:lpstr>Challenges and Further Directions</vt:lpstr>
      <vt:lpstr>Some Thoughts on Spring 2018 Topics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Marlon Pierce</dc:creator>
  <cp:lastModifiedBy>Marlon Pierce</cp:lastModifiedBy>
  <cp:revision>170</cp:revision>
  <dcterms:created xsi:type="dcterms:W3CDTF">2017-11-06T14:01:37Z</dcterms:created>
  <dcterms:modified xsi:type="dcterms:W3CDTF">2017-11-07T20:20:08Z</dcterms:modified>
</cp:coreProperties>
</file>